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1320" r:id="rId3"/>
    <p:sldId id="350" r:id="rId4"/>
    <p:sldId id="1256" r:id="rId5"/>
    <p:sldId id="1280" r:id="rId6"/>
    <p:sldId id="1266" r:id="rId7"/>
    <p:sldId id="1268" r:id="rId8"/>
    <p:sldId id="1271" r:id="rId9"/>
    <p:sldId id="1315" r:id="rId10"/>
    <p:sldId id="1277" r:id="rId11"/>
    <p:sldId id="1286" r:id="rId12"/>
    <p:sldId id="1247" r:id="rId13"/>
    <p:sldId id="1290" r:id="rId14"/>
    <p:sldId id="1291" r:id="rId15"/>
    <p:sldId id="1292" r:id="rId16"/>
    <p:sldId id="1296" r:id="rId17"/>
    <p:sldId id="1293" r:id="rId18"/>
    <p:sldId id="1294" r:id="rId19"/>
    <p:sldId id="1297" r:id="rId20"/>
    <p:sldId id="1321" r:id="rId21"/>
    <p:sldId id="1322" r:id="rId22"/>
    <p:sldId id="1323" r:id="rId23"/>
    <p:sldId id="1324" r:id="rId24"/>
    <p:sldId id="1326" r:id="rId25"/>
    <p:sldId id="1327" r:id="rId26"/>
    <p:sldId id="1328" r:id="rId27"/>
    <p:sldId id="1329" r:id="rId28"/>
    <p:sldId id="1311" r:id="rId29"/>
    <p:sldId id="1289" r:id="rId30"/>
    <p:sldId id="1317" r:id="rId31"/>
    <p:sldId id="258" r:id="rId32"/>
    <p:sldId id="264" r:id="rId33"/>
    <p:sldId id="263" r:id="rId34"/>
    <p:sldId id="265" r:id="rId35"/>
    <p:sldId id="262" r:id="rId36"/>
    <p:sldId id="259" r:id="rId37"/>
    <p:sldId id="260" r:id="rId38"/>
    <p:sldId id="1318" r:id="rId39"/>
    <p:sldId id="1287" r:id="rId40"/>
    <p:sldId id="1330" r:id="rId41"/>
    <p:sldId id="1313" r:id="rId42"/>
    <p:sldId id="1295" r:id="rId43"/>
    <p:sldId id="1316" r:id="rId44"/>
    <p:sldId id="1312" r:id="rId45"/>
    <p:sldId id="1299" r:id="rId46"/>
    <p:sldId id="1298" r:id="rId47"/>
    <p:sldId id="1301" r:id="rId48"/>
    <p:sldId id="1302" r:id="rId49"/>
    <p:sldId id="1319" r:id="rId50"/>
    <p:sldId id="1300" r:id="rId51"/>
    <p:sldId id="1303" r:id="rId52"/>
    <p:sldId id="1304" r:id="rId53"/>
    <p:sldId id="1305" r:id="rId54"/>
    <p:sldId id="130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2712"/>
  </p:normalViewPr>
  <p:slideViewPr>
    <p:cSldViewPr snapToGrid="0" snapToObjects="1">
      <p:cViewPr varScale="1">
        <p:scale>
          <a:sx n="169" d="100"/>
          <a:sy n="169" d="100"/>
        </p:scale>
        <p:origin x="3432" y="184"/>
      </p:cViewPr>
      <p:guideLst/>
    </p:cSldViewPr>
  </p:slideViewPr>
  <p:outlineViewPr>
    <p:cViewPr>
      <p:scale>
        <a:sx n="33" d="100"/>
        <a:sy n="33" d="100"/>
      </p:scale>
      <p:origin x="0" y="-6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4x2 + 3x1 = 11</a:t>
            </a:r>
          </a:p>
        </p:txBody>
      </p:sp>
      <p:sp>
        <p:nvSpPr>
          <p:cNvPr id="4" name="Slide Number Placeholder 3"/>
          <p:cNvSpPr>
            <a:spLocks noGrp="1"/>
          </p:cNvSpPr>
          <p:nvPr>
            <p:ph type="sldNum" sz="quarter" idx="10"/>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832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78246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lecture</a:t>
            </a:r>
            <a:r>
              <a:rPr lang="en-US" baseline="0" dirty="0"/>
              <a:t> I wish I have 6 chalkboards to utilize</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2853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a:t>
            </a:r>
            <a:r>
              <a:rPr lang="en-US" baseline="0" dirty="0"/>
              <a:t> function – non-constant, bounded, continuous</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7031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61146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augmentation</a:t>
            </a:r>
          </a:p>
        </p:txBody>
      </p:sp>
      <p:sp>
        <p:nvSpPr>
          <p:cNvPr id="4" name="Slide Number Placeholder 3"/>
          <p:cNvSpPr>
            <a:spLocks noGrp="1"/>
          </p:cNvSpPr>
          <p:nvPr>
            <p:ph type="sldNum" sz="quarter" idx="10"/>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38332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101286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4/12/22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4/12/22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4/12/22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4/12/22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4/12/22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4/12/22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4/12/22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meetup.com/Le-Mans-School-of-AI/photos/29159837/477498782/" TargetMode="External"/><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764" y="1112635"/>
            <a:ext cx="9798996" cy="2387600"/>
          </a:xfrm>
        </p:spPr>
        <p:txBody>
          <a:bodyPr>
            <a:normAutofit fontScale="90000"/>
          </a:bodyPr>
          <a:lstStyle/>
          <a:p>
            <a:pPr algn="l"/>
            <a:r>
              <a:rPr lang="en-US" dirty="0"/>
              <a:t>CSE 417T</a:t>
            </a:r>
            <a:br>
              <a:rPr lang="en-US" dirty="0"/>
            </a:br>
            <a:r>
              <a:rPr lang="en-US" dirty="0"/>
              <a:t>Introduction to Machine Learning</a:t>
            </a:r>
          </a:p>
        </p:txBody>
      </p:sp>
      <p:sp>
        <p:nvSpPr>
          <p:cNvPr id="4" name="Subtitle 3"/>
          <p:cNvSpPr>
            <a:spLocks noGrp="1"/>
          </p:cNvSpPr>
          <p:nvPr>
            <p:ph type="subTitle" idx="1"/>
          </p:nvPr>
        </p:nvSpPr>
        <p:spPr>
          <a:xfrm>
            <a:off x="663764" y="4774414"/>
            <a:ext cx="11528236" cy="1655762"/>
          </a:xfrm>
        </p:spPr>
        <p:txBody>
          <a:bodyPr>
            <a:normAutofit lnSpcReduction="10000"/>
          </a:bodyPr>
          <a:lstStyle/>
          <a:p>
            <a:endParaRPr lang="en-US" dirty="0"/>
          </a:p>
          <a:p>
            <a:pPr algn="l"/>
            <a:r>
              <a:rPr lang="en-US" sz="3600" dirty="0"/>
              <a:t>Lecture 21</a:t>
            </a:r>
          </a:p>
          <a:p>
            <a:pPr algn="l"/>
            <a:r>
              <a:rPr lang="en-US" sz="3600" dirty="0"/>
              <a:t>Instructor: </a:t>
            </a:r>
            <a:r>
              <a:rPr lang="en-US" sz="3600" dirty="0" err="1"/>
              <a:t>Chien</a:t>
            </a:r>
            <a:r>
              <a:rPr lang="en-US" sz="3600" dirty="0"/>
              <a:t>-Ju (CJ) Ho</a:t>
            </a:r>
          </a:p>
        </p:txBody>
      </p:sp>
    </p:spTree>
    <p:extLst>
      <p:ext uri="{BB962C8B-B14F-4D97-AF65-F5344CB8AC3E}">
        <p14:creationId xmlns:p14="http://schemas.microsoft.com/office/powerpoint/2010/main" val="247722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4932" cy="4351338"/>
              </a:xfrm>
            </p:spPr>
            <p:txBody>
              <a:bodyPr/>
              <a:lstStyle/>
              <a:p>
                <a:r>
                  <a:rPr lang="en-US" dirty="0"/>
                  <a:t>Backpropagation is gradient descent with efficient gradient computation</a:t>
                </a:r>
              </a:p>
              <a:p>
                <a:r>
                  <a:rPr lang="en-US" dirty="0"/>
                  <a:t>Note that the </a:t>
                </a:r>
                <a14:m>
                  <m:oMath xmlns:m="http://schemas.openxmlformats.org/officeDocument/2006/math">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charset="0"/>
                          </a:rPr>
                          <m:t>𝐸</m:t>
                        </m:r>
                      </m:e>
                      <m:sub>
                        <m:r>
                          <a:rPr lang="en-US" b="0" i="1" dirty="0" smtClean="0">
                            <a:solidFill>
                              <a:schemeClr val="accent1"/>
                            </a:solidFill>
                            <a:latin typeface="Cambria Math" charset="0"/>
                          </a:rPr>
                          <m:t>𝑖𝑛</m:t>
                        </m:r>
                      </m:sub>
                    </m:sSub>
                  </m:oMath>
                </a14:m>
                <a:r>
                  <a:rPr lang="en-US" dirty="0"/>
                  <a:t> is </a:t>
                </a:r>
                <a:r>
                  <a:rPr lang="en-US" dirty="0">
                    <a:solidFill>
                      <a:srgbClr val="C00000"/>
                    </a:solidFill>
                  </a:rPr>
                  <a:t>not convex </a:t>
                </a:r>
                <a:r>
                  <a:rPr lang="en-US" dirty="0"/>
                  <a:t>in weights</a:t>
                </a:r>
              </a:p>
              <a:p>
                <a:r>
                  <a:rPr lang="en-US" dirty="0"/>
                  <a:t>Gradient descent doesn’t guarantee to converge to global optimal</a:t>
                </a:r>
              </a:p>
              <a:p>
                <a:endParaRPr lang="en-US" dirty="0"/>
              </a:p>
              <a:p>
                <a:r>
                  <a:rPr lang="en-US" dirty="0"/>
                  <a:t>Common approaches:</a:t>
                </a:r>
              </a:p>
              <a:p>
                <a:pPr lvl="1"/>
                <a:r>
                  <a:rPr lang="en-US" dirty="0"/>
                  <a:t>Run it many times</a:t>
                </a:r>
              </a:p>
              <a:p>
                <a:pPr lvl="1"/>
                <a:r>
                  <a:rPr lang="en-US" dirty="0"/>
                  <a:t>Each with a different initialization (the choice of initialization matters)</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4932" cy="4351338"/>
              </a:xfrm>
              <a:blipFill rotWithShape="0">
                <a:blip r:embed="rId2"/>
                <a:stretch>
                  <a:fillRect l="-994" t="-2241"/>
                </a:stretch>
              </a:blipFill>
            </p:spPr>
            <p:txBody>
              <a:bodyPr/>
              <a:lstStyle/>
              <a:p>
                <a:r>
                  <a:rPr lang="en-US">
                    <a:noFill/>
                  </a:rPr>
                  <a:t> </a:t>
                </a:r>
              </a:p>
            </p:txBody>
          </p:sp>
        </mc:Fallback>
      </mc:AlternateContent>
    </p:spTree>
    <p:extLst>
      <p:ext uri="{BB962C8B-B14F-4D97-AF65-F5344CB8AC3E}">
        <p14:creationId xmlns:p14="http://schemas.microsoft.com/office/powerpoint/2010/main" val="18971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747621-F485-EA45-ACFB-EF430C19CEAF}"/>
              </a:ext>
            </a:extLst>
          </p:cNvPr>
          <p:cNvSpPr>
            <a:spLocks noGrp="1"/>
          </p:cNvSpPr>
          <p:nvPr>
            <p:ph type="title"/>
          </p:nvPr>
        </p:nvSpPr>
        <p:spPr>
          <a:xfrm>
            <a:off x="289983" y="2126919"/>
            <a:ext cx="10515600" cy="2852737"/>
          </a:xfrm>
        </p:spPr>
        <p:txBody>
          <a:bodyPr/>
          <a:lstStyle/>
          <a:p>
            <a:r>
              <a:rPr lang="en-US" dirty="0"/>
              <a:t>Today’s Lecture</a:t>
            </a:r>
            <a:endParaRPr lang="en-US" dirty="0">
              <a:solidFill>
                <a:schemeClr val="accent1"/>
              </a:solidFill>
            </a:endParaRPr>
          </a:p>
        </p:txBody>
      </p:sp>
      <p:sp>
        <p:nvSpPr>
          <p:cNvPr id="5" name="Text Placeholder 4">
            <a:extLst>
              <a:ext uri="{FF2B5EF4-FFF2-40B4-BE49-F238E27FC236}">
                <a16:creationId xmlns:a16="http://schemas.microsoft.com/office/drawing/2014/main" id="{F2A36025-F8EC-0043-888F-5FF4C6DBFDD2}"/>
              </a:ext>
            </a:extLst>
          </p:cNvPr>
          <p:cNvSpPr>
            <a:spLocks noGrp="1"/>
          </p:cNvSpPr>
          <p:nvPr>
            <p:ph type="body" idx="1"/>
          </p:nvPr>
        </p:nvSpPr>
        <p:spPr>
          <a:xfrm>
            <a:off x="111512" y="5928528"/>
            <a:ext cx="12080488" cy="834362"/>
          </a:xfrm>
        </p:spPr>
        <p:txBody>
          <a:bodyPr>
            <a:normAutofit fontScale="85000" lnSpcReduction="10000"/>
          </a:bodyPr>
          <a:lstStyle/>
          <a:p>
            <a:r>
              <a:rPr lang="en-US"/>
              <a:t>The notes are not intended to be comprehensive. </a:t>
            </a:r>
            <a:r>
              <a:rPr lang="en-US" dirty="0"/>
              <a:t>They should be accompanied by lectures and/or textbook.</a:t>
            </a:r>
          </a:p>
          <a:p>
            <a:r>
              <a:rPr lang="en-US" dirty="0"/>
              <a:t>Let me know if you spot errors.</a:t>
            </a:r>
          </a:p>
        </p:txBody>
      </p:sp>
      <p:sp>
        <p:nvSpPr>
          <p:cNvPr id="6" name="Text Placeholder 4">
            <a:extLst>
              <a:ext uri="{FF2B5EF4-FFF2-40B4-BE49-F238E27FC236}">
                <a16:creationId xmlns:a16="http://schemas.microsoft.com/office/drawing/2014/main" id="{F2A36025-F8EC-0043-888F-5FF4C6DBFDD2}"/>
              </a:ext>
            </a:extLst>
          </p:cNvPr>
          <p:cNvSpPr txBox="1">
            <a:spLocks/>
          </p:cNvSpPr>
          <p:nvPr/>
        </p:nvSpPr>
        <p:spPr>
          <a:xfrm>
            <a:off x="831850" y="4562475"/>
            <a:ext cx="9855200" cy="834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3600" b="1" dirty="0">
              <a:solidFill>
                <a:schemeClr val="accent1"/>
              </a:solidFill>
            </a:endParaRPr>
          </a:p>
        </p:txBody>
      </p:sp>
    </p:spTree>
    <p:extLst>
      <p:ext uri="{BB962C8B-B14F-4D97-AF65-F5344CB8AC3E}">
        <p14:creationId xmlns:p14="http://schemas.microsoft.com/office/powerpoint/2010/main" val="114335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is Expressive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Universal approximation theorem:</a:t>
                </a:r>
              </a:p>
              <a:p>
                <a:pPr lvl="1"/>
                <a:r>
                  <a:rPr lang="en-US" dirty="0"/>
                  <a:t>A feed-forward network with </a:t>
                </a:r>
                <a:r>
                  <a:rPr lang="en-US" dirty="0">
                    <a:solidFill>
                      <a:srgbClr val="C00000"/>
                    </a:solidFill>
                  </a:rPr>
                  <a:t>a single hidden layer </a:t>
                </a:r>
                <a:r>
                  <a:rPr lang="en-US" dirty="0"/>
                  <a:t>containing a finite number of neurons can approximate continuous functions on compact subsets of</a:t>
                </a:r>
                <a14:m>
                  <m:oMath xmlns:m="http://schemas.openxmlformats.org/officeDocument/2006/math">
                    <m:r>
                      <a:rPr lang="en-US" b="0" i="1" smtClean="0">
                        <a:latin typeface="Cambria Math" charset="0"/>
                      </a:rPr>
                      <m:t> </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under mild assumptions on the </a:t>
                </a:r>
                <a:r>
                  <a:rPr lang="en-US" dirty="0">
                    <a:solidFill>
                      <a:srgbClr val="C00000"/>
                    </a:solidFill>
                  </a:rPr>
                  <a:t>activation function. </a:t>
                </a:r>
              </a:p>
              <a:p>
                <a:pPr lvl="1"/>
                <a:endParaRPr lang="en-US" dirty="0">
                  <a:solidFill>
                    <a:srgbClr val="C00000"/>
                  </a:solidFill>
                </a:endParaRPr>
              </a:p>
              <a:p>
                <a:pPr lvl="1"/>
                <a:r>
                  <a:rPr lang="en-US" dirty="0"/>
                  <a:t>A single-hidden-layer NN can </a:t>
                </a:r>
                <a:r>
                  <a:rPr lang="en-US" dirty="0">
                    <a:solidFill>
                      <a:srgbClr val="C00000"/>
                    </a:solidFill>
                  </a:rPr>
                  <a:t>approximate ANY continuous target function</a:t>
                </a:r>
                <a:r>
                  <a:rPr lang="en-US" dirty="0"/>
                  <a:t>!</a:t>
                </a:r>
              </a:p>
              <a:p>
                <a:endParaRPr lang="en-US" dirty="0"/>
              </a:p>
              <a:p>
                <a:r>
                  <a:rPr lang="en-US" dirty="0"/>
                  <a:t>We also seem to only discuss how to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𝐸</m:t>
                        </m:r>
                      </m:e>
                      <m:sub>
                        <m:r>
                          <a:rPr lang="en-US" b="0" i="1" smtClean="0">
                            <a:solidFill>
                              <a:schemeClr val="accent1"/>
                            </a:solidFill>
                            <a:latin typeface="Cambria Math" panose="02040503050406030204" pitchFamily="18" charset="0"/>
                          </a:rPr>
                          <m:t>𝑖𝑛</m:t>
                        </m:r>
                      </m:sub>
                    </m:sSub>
                  </m:oMath>
                </a14:m>
                <a:endParaRPr lang="en-US" dirty="0"/>
              </a:p>
              <a:p>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86" t="-2015" r="-362"/>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F962BEB8-7013-E546-A326-0C3C428DF999}"/>
              </a:ext>
            </a:extLst>
          </p:cNvPr>
          <p:cNvSpPr/>
          <p:nvPr/>
        </p:nvSpPr>
        <p:spPr>
          <a:xfrm>
            <a:off x="1895707" y="5746595"/>
            <a:ext cx="5122128" cy="832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3600" dirty="0"/>
              <a:t>What about </a:t>
            </a:r>
            <a:r>
              <a:rPr lang="en-US" sz="3600" dirty="0">
                <a:solidFill>
                  <a:schemeClr val="accent2"/>
                </a:solidFill>
              </a:rPr>
              <a:t>overfitting</a:t>
            </a:r>
            <a:r>
              <a:rPr lang="en-US" sz="3600" dirty="0"/>
              <a:t>?</a:t>
            </a:r>
          </a:p>
        </p:txBody>
      </p:sp>
    </p:spTree>
    <p:extLst>
      <p:ext uri="{BB962C8B-B14F-4D97-AF65-F5344CB8AC3E}">
        <p14:creationId xmlns:p14="http://schemas.microsoft.com/office/powerpoint/2010/main" val="15937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970683" cy="2852737"/>
          </a:xfrm>
        </p:spPr>
        <p:txBody>
          <a:bodyPr/>
          <a:lstStyle/>
          <a:p>
            <a:r>
              <a:rPr lang="en-US" dirty="0"/>
              <a:t>Regularization in Neural Networks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02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Weight-Based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Weight decay</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𝑎𝑢𝑔</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𝜆</m:t>
                        </m:r>
                      </m:num>
                      <m:den>
                        <m:r>
                          <a:rPr lang="en-US" b="0" i="1" smtClean="0">
                            <a:solidFill>
                              <a:schemeClr val="accent1"/>
                            </a:solidFill>
                            <a:latin typeface="Cambria Math" charset="0"/>
                          </a:rPr>
                          <m:t>𝑁</m:t>
                        </m:r>
                      </m:den>
                    </m:f>
                    <m:nary>
                      <m:naryPr>
                        <m:chr m:val="∑"/>
                        <m:supHide m:val="on"/>
                        <m:ctrlPr>
                          <a:rPr lang="bg-BG" b="0" i="1" smtClean="0">
                            <a:solidFill>
                              <a:schemeClr val="accent1"/>
                            </a:solidFill>
                            <a:latin typeface="Cambria Math" panose="02040503050406030204" pitchFamily="18" charset="0"/>
                          </a:rPr>
                        </m:ctrlPr>
                      </m:naryPr>
                      <m:sub>
                        <m:r>
                          <m:rPr>
                            <m:brk m:alnAt="7"/>
                          </m:rP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r>
                          <a:rPr lang="en-US" b="0" i="1" smtClean="0">
                            <a:solidFill>
                              <a:schemeClr val="accent1"/>
                            </a:solidFill>
                            <a:latin typeface="Cambria Math" charset="0"/>
                          </a:rPr>
                          <m:t>,ℓ</m:t>
                        </m:r>
                      </m:sub>
                      <m:sup/>
                      <m:e>
                        <m:sSup>
                          <m:sSupPr>
                            <m:ctrlPr>
                              <a:rPr lang="en-US" b="0" i="1" smtClean="0">
                                <a:solidFill>
                                  <a:schemeClr val="accent1"/>
                                </a:solidFill>
                                <a:latin typeface="Cambria Math" panose="02040503050406030204" pitchFamily="18" charset="0"/>
                              </a:rPr>
                            </m:ctrlPr>
                          </m:sSupPr>
                          <m:e>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ℓ</m:t>
                                        </m:r>
                                      </m:e>
                                    </m:d>
                                  </m:sup>
                                </m:sSubSup>
                              </m:e>
                            </m:d>
                          </m:e>
                          <m:sup>
                            <m:r>
                              <a:rPr lang="en-US" b="0" i="1" smtClean="0">
                                <a:solidFill>
                                  <a:schemeClr val="accent1"/>
                                </a:solidFill>
                                <a:latin typeface="Cambria Math" charset="0"/>
                              </a:rPr>
                              <m:t>2</m:t>
                            </m:r>
                          </m:sup>
                        </m:sSup>
                      </m:e>
                    </m:nary>
                  </m:oMath>
                </a14:m>
                <a:endParaRPr lang="en-US" dirty="0">
                  <a:solidFill>
                    <a:schemeClr val="accent1"/>
                  </a:solidFill>
                </a:endParaRPr>
              </a:p>
              <a:p>
                <a:pPr marL="457200" lvl="1" indent="0">
                  <a:buNone/>
                </a:pPr>
                <a:endParaRPr lang="en-US" dirty="0"/>
              </a:p>
              <a:p>
                <a:r>
                  <a:rPr lang="en-US" dirty="0"/>
                  <a:t>Weight elimination</a:t>
                </a:r>
              </a:p>
              <a:p>
                <a:pPr lvl="1"/>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𝑎𝑢𝑔</m:t>
                        </m:r>
                      </m:sub>
                    </m:sSub>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𝑊</m:t>
                        </m:r>
                      </m:e>
                    </m:d>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𝑊</m:t>
                        </m:r>
                      </m:e>
                    </m:d>
                    <m:r>
                      <a:rPr lang="en-US" i="1">
                        <a:solidFill>
                          <a:schemeClr val="accent1"/>
                        </a:solidFill>
                        <a:latin typeface="Cambria Math" charset="0"/>
                      </a:rPr>
                      <m:t>+</m:t>
                    </m:r>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𝜆</m:t>
                        </m:r>
                      </m:num>
                      <m:den>
                        <m:r>
                          <a:rPr lang="en-US" i="1">
                            <a:solidFill>
                              <a:schemeClr val="accent1"/>
                            </a:solidFill>
                            <a:latin typeface="Cambria Math" charset="0"/>
                          </a:rPr>
                          <m:t>𝑁</m:t>
                        </m:r>
                      </m:den>
                    </m:f>
                    <m:nary>
                      <m:naryPr>
                        <m:chr m:val="∑"/>
                        <m:supHide m:val="on"/>
                        <m:ctrlPr>
                          <a:rPr lang="bg-BG" i="1">
                            <a:solidFill>
                              <a:schemeClr val="accent1"/>
                            </a:solidFill>
                            <a:latin typeface="Cambria Math" panose="02040503050406030204" pitchFamily="18" charset="0"/>
                          </a:rPr>
                        </m:ctrlPr>
                      </m:naryPr>
                      <m:sub>
                        <m:r>
                          <m:rPr>
                            <m:brk m:alnAt="7"/>
                          </m:rP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r>
                          <a:rPr lang="en-US" i="1">
                            <a:solidFill>
                              <a:schemeClr val="accent1"/>
                            </a:solidFill>
                            <a:latin typeface="Cambria Math" charset="0"/>
                          </a:rPr>
                          <m:t>,ℓ</m:t>
                        </m:r>
                      </m:sub>
                      <m:sup/>
                      <m:e>
                        <m:f>
                          <m:fPr>
                            <m:ctrlPr>
                              <a:rPr lang="bg-BG" i="1" smtClean="0">
                                <a:solidFill>
                                  <a:schemeClr val="accent1"/>
                                </a:solidFill>
                                <a:latin typeface="Cambria Math" panose="02040503050406030204" pitchFamily="18" charset="0"/>
                              </a:rPr>
                            </m:ctrlPr>
                          </m:fPr>
                          <m:num>
                            <m:sSup>
                              <m:sSupPr>
                                <m:ctrlPr>
                                  <a:rPr lang="en-US" i="1">
                                    <a:solidFill>
                                      <a:schemeClr val="accent1"/>
                                    </a:solidFill>
                                    <a:latin typeface="Cambria Math" panose="02040503050406030204" pitchFamily="18" charset="0"/>
                                  </a:rPr>
                                </m:ctrlPr>
                              </m:sSupPr>
                              <m:e>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e>
                              <m:sup>
                                <m:r>
                                  <a:rPr lang="en-US" i="1">
                                    <a:solidFill>
                                      <a:schemeClr val="accent1"/>
                                    </a:solidFill>
                                    <a:latin typeface="Cambria Math" charset="0"/>
                                  </a:rPr>
                                  <m:t>2</m:t>
                                </m:r>
                              </m:sup>
                            </m:sSup>
                          </m:num>
                          <m:den>
                            <m:r>
                              <a:rPr lang="en-US" b="0" i="1" smtClean="0">
                                <a:solidFill>
                                  <a:schemeClr val="accent1"/>
                                </a:solidFill>
                                <a:latin typeface="Cambria Math" charset="0"/>
                              </a:rPr>
                              <m:t>1+</m:t>
                            </m:r>
                            <m:sSup>
                              <m:sSupPr>
                                <m:ctrlPr>
                                  <a:rPr lang="en-US" i="1">
                                    <a:solidFill>
                                      <a:schemeClr val="accent1"/>
                                    </a:solidFill>
                                    <a:latin typeface="Cambria Math" panose="02040503050406030204" pitchFamily="18" charset="0"/>
                                  </a:rPr>
                                </m:ctrlPr>
                              </m:sSupPr>
                              <m:e>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e>
                              <m:sup>
                                <m:r>
                                  <a:rPr lang="en-US" i="1">
                                    <a:solidFill>
                                      <a:schemeClr val="accent1"/>
                                    </a:solidFill>
                                    <a:latin typeface="Cambria Math" charset="0"/>
                                  </a:rPr>
                                  <m:t>2</m:t>
                                </m:r>
                              </m:sup>
                            </m:sSup>
                          </m:den>
                        </m:f>
                      </m:e>
                    </m:nary>
                  </m:oMath>
                </a14:m>
                <a:r>
                  <a:rPr lang="en-US" dirty="0">
                    <a:solidFill>
                      <a:schemeClr val="accent1"/>
                    </a:solidFill>
                  </a:rPr>
                  <a:t> </a:t>
                </a:r>
              </a:p>
              <a:p>
                <a:pPr lvl="1"/>
                <a:r>
                  <a:rPr lang="en-US" dirty="0"/>
                  <a:t>When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oMath>
                </a14:m>
                <a:r>
                  <a:rPr lang="en-US" dirty="0"/>
                  <a:t> is small, approximates weight decay</a:t>
                </a:r>
              </a:p>
              <a:p>
                <a:pPr lvl="1"/>
                <a:r>
                  <a:rPr lang="en-US" dirty="0"/>
                  <a:t>When </a:t>
                </a:r>
                <a14:m>
                  <m:oMath xmlns:m="http://schemas.openxmlformats.org/officeDocument/2006/math">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is large, approximates adding a constant (no impacts to gradient)</a:t>
                </a:r>
              </a:p>
              <a:p>
                <a:pPr lvl="1"/>
                <a:r>
                  <a:rPr lang="en-US" dirty="0"/>
                  <a:t>“Decaying” more on smaller weights (i.e., eliminating small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86" t="-2015"/>
                </a:stretch>
              </a:blipFill>
            </p:spPr>
            <p:txBody>
              <a:bodyPr/>
              <a:lstStyle/>
              <a:p>
                <a:r>
                  <a:rPr lang="en-US">
                    <a:noFill/>
                  </a:rPr>
                  <a:t> </a:t>
                </a:r>
              </a:p>
            </p:txBody>
          </p:sp>
        </mc:Fallback>
      </mc:AlternateContent>
      <p:sp>
        <p:nvSpPr>
          <p:cNvPr id="4" name="Rounded Rectangle 3"/>
          <p:cNvSpPr/>
          <p:nvPr/>
        </p:nvSpPr>
        <p:spPr>
          <a:xfrm>
            <a:off x="1236134" y="2489200"/>
            <a:ext cx="321733" cy="3725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36134" y="3969278"/>
            <a:ext cx="321733" cy="3725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gradient descent (GD)</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1</m:t>
                        </m:r>
                      </m:sub>
                    </m:sSub>
                  </m:oMath>
                </a14:m>
                <a:r>
                  <a:rPr lang="en-US" altLang="zh-TW" dirty="0"/>
                  <a:t>: the set of hypothesis GD can reach at </a:t>
                </a:r>
                <a14:m>
                  <m:oMath xmlns:m="http://schemas.openxmlformats.org/officeDocument/2006/math">
                    <m:r>
                      <a:rPr lang="en-US" altLang="zh-TW" b="0" i="1" smtClean="0">
                        <a:solidFill>
                          <a:schemeClr val="accent1"/>
                        </a:solidFill>
                        <a:latin typeface="Cambria Math" charset="0"/>
                      </a:rPr>
                      <m:t>𝑡</m:t>
                    </m:r>
                    <m:r>
                      <a:rPr lang="en-US" altLang="zh-TW" b="0" i="1" smtClean="0">
                        <a:solidFill>
                          <a:schemeClr val="accent1"/>
                        </a:solidFill>
                        <a:latin typeface="Cambria Math" charset="0"/>
                      </a:rPr>
                      <m:t>=1</m:t>
                    </m:r>
                  </m:oMath>
                </a14:m>
                <a:endParaRPr lang="en-US" altLang="zh-TW" b="0" dirty="0"/>
              </a:p>
              <a:p>
                <a:pPr lvl="1"/>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charset="0"/>
                          </a:rPr>
                          <m:t>𝐻</m:t>
                        </m:r>
                      </m:e>
                      <m:sub>
                        <m:r>
                          <a:rPr lang="en-US" b="0" i="1" smtClean="0">
                            <a:solidFill>
                              <a:schemeClr val="accent1"/>
                            </a:solidFill>
                            <a:latin typeface="Cambria Math" panose="02040503050406030204" pitchFamily="18" charset="0"/>
                          </a:rPr>
                          <m:t>2</m:t>
                        </m:r>
                      </m:sub>
                    </m:sSub>
                    <m:r>
                      <m:rPr>
                        <m:nor/>
                      </m:rPr>
                      <a:rPr lang="en-US" altLang="zh-TW" dirty="0"/>
                      <m:t>: </m:t>
                    </m:r>
                    <m:r>
                      <m:rPr>
                        <m:nor/>
                      </m:rPr>
                      <a:rPr lang="en-US" altLang="zh-TW" dirty="0"/>
                      <m:t>the</m:t>
                    </m:r>
                    <m:r>
                      <m:rPr>
                        <m:nor/>
                      </m:rPr>
                      <a:rPr lang="en-US" altLang="zh-TW" dirty="0"/>
                      <m:t> </m:t>
                    </m:r>
                    <m:r>
                      <m:rPr>
                        <m:nor/>
                      </m:rPr>
                      <a:rPr lang="en-US" altLang="zh-TW" dirty="0"/>
                      <m:t>set</m:t>
                    </m:r>
                    <m:r>
                      <m:rPr>
                        <m:nor/>
                      </m:rPr>
                      <a:rPr lang="en-US" altLang="zh-TW" dirty="0"/>
                      <m:t> </m:t>
                    </m:r>
                    <m:r>
                      <m:rPr>
                        <m:nor/>
                      </m:rPr>
                      <a:rPr lang="en-US" altLang="zh-TW" dirty="0"/>
                      <m:t>of</m:t>
                    </m:r>
                    <m:r>
                      <m:rPr>
                        <m:nor/>
                      </m:rPr>
                      <a:rPr lang="en-US" altLang="zh-TW" dirty="0"/>
                      <m:t> </m:t>
                    </m:r>
                    <m:r>
                      <m:rPr>
                        <m:nor/>
                      </m:rPr>
                      <a:rPr lang="en-US" altLang="zh-TW" dirty="0"/>
                      <m:t>hypothesis</m:t>
                    </m:r>
                    <m:r>
                      <m:rPr>
                        <m:nor/>
                      </m:rPr>
                      <a:rPr lang="en-US" altLang="zh-TW" dirty="0"/>
                      <m:t> </m:t>
                    </m:r>
                    <m:r>
                      <m:rPr>
                        <m:nor/>
                      </m:rPr>
                      <a:rPr lang="en-US" altLang="zh-TW" dirty="0"/>
                      <m:t>GD</m:t>
                    </m:r>
                    <m:r>
                      <m:rPr>
                        <m:nor/>
                      </m:rPr>
                      <a:rPr lang="en-US" altLang="zh-TW" dirty="0"/>
                      <m:t> </m:t>
                    </m:r>
                    <m:r>
                      <m:rPr>
                        <m:nor/>
                      </m:rPr>
                      <a:rPr lang="en-US" altLang="zh-TW" dirty="0"/>
                      <m:t>can</m:t>
                    </m:r>
                    <m:r>
                      <m:rPr>
                        <m:nor/>
                      </m:rPr>
                      <a:rPr lang="en-US" altLang="zh-TW" dirty="0"/>
                      <m:t> </m:t>
                    </m:r>
                    <m:r>
                      <m:rPr>
                        <m:nor/>
                      </m:rPr>
                      <a:rPr lang="en-US" altLang="zh-TW" dirty="0"/>
                      <m:t>reach</m:t>
                    </m:r>
                    <m:r>
                      <m:rPr>
                        <m:nor/>
                      </m:rPr>
                      <a:rPr lang="en-US" altLang="zh-TW" dirty="0"/>
                      <m:t> </m:t>
                    </m:r>
                    <m:r>
                      <m:rPr>
                        <m:nor/>
                      </m:rPr>
                      <a:rPr lang="en-US" altLang="zh-TW" dirty="0"/>
                      <m:t>at</m:t>
                    </m:r>
                    <m:r>
                      <m:rPr>
                        <m:nor/>
                      </m:rPr>
                      <a:rPr lang="en-US" altLang="zh-TW" dirty="0"/>
                      <m:t> </m:t>
                    </m:r>
                    <m:r>
                      <a:rPr lang="en-US" altLang="zh-TW" i="1" smtClean="0">
                        <a:solidFill>
                          <a:schemeClr val="accent1"/>
                        </a:solidFill>
                        <a:latin typeface="Cambria Math" charset="0"/>
                      </a:rPr>
                      <m:t>𝑡</m:t>
                    </m:r>
                    <m:r>
                      <a:rPr lang="en-US" altLang="zh-TW" i="1" smtClean="0">
                        <a:solidFill>
                          <a:schemeClr val="accent1"/>
                        </a:solidFill>
                        <a:latin typeface="Cambria Math" charset="0"/>
                      </a:rPr>
                      <m:t>=2</m:t>
                    </m:r>
                  </m:oMath>
                </a14:m>
                <a:endParaRPr lang="en-US" altLang="zh-TW" b="0" dirty="0">
                  <a:solidFill>
                    <a:schemeClr val="accent1"/>
                  </a:solidFill>
                </a:endParaRPr>
              </a:p>
              <a:p>
                <a:pPr lvl="1"/>
                <a:r>
                  <a:rPr lang="en-US" dirty="0">
                    <a:solidFill>
                      <a:schemeClr val="accent1"/>
                    </a:solidFill>
                  </a:rPr>
                  <a:t>…</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1</m:t>
                        </m:r>
                      </m:sub>
                    </m:sSub>
                    <m:r>
                      <a:rPr lang="en-US" b="0" i="1" smtClean="0">
                        <a:solidFill>
                          <a:schemeClr val="accent1"/>
                        </a:solidFill>
                        <a:latin typeface="Cambria Math"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2</m:t>
                        </m:r>
                      </m:sub>
                    </m:sSub>
                    <m:r>
                      <a:rPr lang="en-US" b="0" i="1" smtClean="0">
                        <a:solidFill>
                          <a:schemeClr val="accent1"/>
                        </a:solidFill>
                        <a:latin typeface="Cambria Math"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3</m:t>
                        </m:r>
                      </m:sub>
                    </m:sSub>
                    <m:r>
                      <a:rPr lang="en-US" b="0" i="1" smtClean="0">
                        <a:solidFill>
                          <a:schemeClr val="accent1"/>
                        </a:solidFill>
                        <a:latin typeface="Cambria Math" charset="0"/>
                      </a:rPr>
                      <m:t>⊆…</m:t>
                    </m:r>
                  </m:oMath>
                </a14:m>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604250" y="365125"/>
            <a:ext cx="1528496" cy="1775883"/>
          </a:xfrm>
          <a:prstGeom prst="rect">
            <a:avLst/>
          </a:prstGeom>
        </p:spPr>
      </p:pic>
      <p:pic>
        <p:nvPicPr>
          <p:cNvPr id="6" name="Picture 5"/>
          <p:cNvPicPr>
            <a:picLocks noChangeAspect="1"/>
          </p:cNvPicPr>
          <p:nvPr/>
        </p:nvPicPr>
        <p:blipFill>
          <a:blip r:embed="rId4"/>
          <a:stretch>
            <a:fillRect/>
          </a:stretch>
        </p:blipFill>
        <p:spPr>
          <a:xfrm>
            <a:off x="8507014" y="2501371"/>
            <a:ext cx="2068064" cy="1991783"/>
          </a:xfrm>
          <a:prstGeom prst="rect">
            <a:avLst/>
          </a:prstGeom>
        </p:spPr>
      </p:pic>
      <p:pic>
        <p:nvPicPr>
          <p:cNvPr id="7" name="Picture 6"/>
          <p:cNvPicPr>
            <a:picLocks noChangeAspect="1"/>
          </p:cNvPicPr>
          <p:nvPr/>
        </p:nvPicPr>
        <p:blipFill>
          <a:blip r:embed="rId5"/>
          <a:stretch>
            <a:fillRect/>
          </a:stretch>
        </p:blipFill>
        <p:spPr>
          <a:xfrm>
            <a:off x="8386844" y="4853517"/>
            <a:ext cx="1963307" cy="1699683"/>
          </a:xfrm>
          <a:prstGeom prst="rect">
            <a:avLst/>
          </a:prstGeom>
        </p:spPr>
      </p:pic>
      <p:pic>
        <p:nvPicPr>
          <p:cNvPr id="8" name="Picture 7"/>
          <p:cNvPicPr>
            <a:picLocks noChangeAspect="1"/>
          </p:cNvPicPr>
          <p:nvPr/>
        </p:nvPicPr>
        <p:blipFill>
          <a:blip r:embed="rId6"/>
          <a:stretch>
            <a:fillRect/>
          </a:stretch>
        </p:blipFill>
        <p:spPr>
          <a:xfrm>
            <a:off x="2286002" y="3969472"/>
            <a:ext cx="3538328" cy="2835754"/>
          </a:xfrm>
          <a:prstGeom prst="rect">
            <a:avLst/>
          </a:prstGeom>
        </p:spPr>
      </p:pic>
    </p:spTree>
    <p:extLst>
      <p:ext uri="{BB962C8B-B14F-4D97-AF65-F5344CB8AC3E}">
        <p14:creationId xmlns:p14="http://schemas.microsoft.com/office/powerpoint/2010/main" val="33126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Stopping gradient descent early is a regularization method</a:t>
                </a:r>
              </a:p>
              <a:p>
                <a:pPr lvl="1"/>
                <a:r>
                  <a:rPr lang="en-US" dirty="0">
                    <a:solidFill>
                      <a:schemeClr val="accent2"/>
                    </a:solidFill>
                  </a:rPr>
                  <a:t>Constrain</a:t>
                </a:r>
                <a:r>
                  <a:rPr lang="en-US" dirty="0"/>
                  <a:t> the hypothesis set</a:t>
                </a:r>
              </a:p>
              <a:p>
                <a:pPr lvl="1"/>
                <a:endParaRPr lang="en-US" dirty="0"/>
              </a:p>
              <a:p>
                <a:r>
                  <a:rPr lang="en-US" dirty="0"/>
                  <a:t>How to find the optimal stopping point </a:t>
                </a:r>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𝑡</m:t>
                        </m:r>
                      </m:e>
                      <m:sup>
                        <m:r>
                          <a:rPr lang="en-US" b="0" i="1" smtClean="0">
                            <a:solidFill>
                              <a:schemeClr val="accent1"/>
                            </a:solidFill>
                            <a:latin typeface="Cambria Math" charset="0"/>
                          </a:rPr>
                          <m:t>∗</m:t>
                        </m:r>
                      </m:sup>
                    </m:sSup>
                  </m:oMath>
                </a14:m>
                <a:r>
                  <a:rPr lang="en-US" dirty="0"/>
                  <a:t>?</a:t>
                </a:r>
              </a:p>
              <a:p>
                <a:pPr lvl="1"/>
                <a:r>
                  <a:rPr lang="en-US" dirty="0"/>
                  <a:t>Using validation is a common approach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391400" y="4001294"/>
            <a:ext cx="3728594" cy="2841821"/>
          </a:xfrm>
          <a:prstGeom prst="rect">
            <a:avLst/>
          </a:prstGeom>
        </p:spPr>
      </p:pic>
      <p:pic>
        <p:nvPicPr>
          <p:cNvPr id="6" name="Picture 5"/>
          <p:cNvPicPr>
            <a:picLocks noChangeAspect="1"/>
          </p:cNvPicPr>
          <p:nvPr/>
        </p:nvPicPr>
        <p:blipFill>
          <a:blip r:embed="rId4"/>
          <a:stretch>
            <a:fillRect/>
          </a:stretch>
        </p:blipFill>
        <p:spPr>
          <a:xfrm>
            <a:off x="2099735" y="4001294"/>
            <a:ext cx="3420532" cy="2741347"/>
          </a:xfrm>
          <a:prstGeom prst="rect">
            <a:avLst/>
          </a:prstGeom>
        </p:spPr>
      </p:pic>
    </p:spTree>
    <p:extLst>
      <p:ext uri="{BB962C8B-B14F-4D97-AF65-F5344CB8AC3E}">
        <p14:creationId xmlns:p14="http://schemas.microsoft.com/office/powerpoint/2010/main" val="198326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16733" cy="4812242"/>
              </a:xfrm>
            </p:spPr>
            <p:txBody>
              <a:bodyPr>
                <a:normAutofit/>
              </a:bodyPr>
              <a:lstStyle/>
              <a:p>
                <a:r>
                  <a:rPr lang="en-US" dirty="0"/>
                  <a:t>Neural networks is very expressive (low bias, potentially high variance)</a:t>
                </a:r>
              </a:p>
              <a:p>
                <a:r>
                  <a:rPr lang="en-US" dirty="0"/>
                  <a:t>Dropout</a:t>
                </a:r>
              </a:p>
              <a:p>
                <a:pPr lvl="1"/>
                <a:r>
                  <a:rPr lang="en-US" dirty="0"/>
                  <a:t>Randomly </a:t>
                </a:r>
                <a:r>
                  <a:rPr lang="en-US" dirty="0">
                    <a:solidFill>
                      <a:srgbClr val="C00000"/>
                    </a:solidFill>
                  </a:rPr>
                  <a:t>drop </a:t>
                </a:r>
                <a14:m>
                  <m:oMath xmlns:m="http://schemas.openxmlformats.org/officeDocument/2006/math">
                    <m:r>
                      <a:rPr lang="en-US" b="0" i="1" smtClean="0">
                        <a:solidFill>
                          <a:schemeClr val="accent1"/>
                        </a:solidFill>
                        <a:latin typeface="Cambria Math" charset="0"/>
                      </a:rPr>
                      <m:t>𝑝</m:t>
                    </m:r>
                    <m:r>
                      <a:rPr lang="en-US" b="0" i="1" smtClean="0">
                        <a:solidFill>
                          <a:srgbClr val="C00000"/>
                        </a:solidFill>
                        <a:latin typeface="Cambria Math" charset="0"/>
                      </a:rPr>
                      <m:t> </m:t>
                    </m:r>
                  </m:oMath>
                </a14:m>
                <a:r>
                  <a:rPr lang="en-US" dirty="0"/>
                  <a:t>portion of the weights during training</a:t>
                </a: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r>
                  <a:rPr lang="en-US" dirty="0"/>
                  <a:t>Learn many models with dropout</a:t>
                </a:r>
              </a:p>
              <a:p>
                <a:pPr lvl="1"/>
                <a:r>
                  <a:rPr lang="en-US" dirty="0">
                    <a:solidFill>
                      <a:srgbClr val="C00000"/>
                    </a:solidFill>
                  </a:rPr>
                  <a:t>Average </a:t>
                </a:r>
                <a:r>
                  <a:rPr lang="en-US" dirty="0"/>
                  <a:t>them during prediction (reduce weights by a ratio of </a:t>
                </a:r>
                <a14:m>
                  <m:oMath xmlns:m="http://schemas.openxmlformats.org/officeDocument/2006/math">
                    <m:r>
                      <a:rPr lang="en-US" b="0" i="1" smtClean="0">
                        <a:solidFill>
                          <a:schemeClr val="accent1"/>
                        </a:solidFill>
                        <a:latin typeface="Cambria Math" charset="0"/>
                      </a:rPr>
                      <m:t>𝑝</m:t>
                    </m:r>
                  </m:oMath>
                </a14:m>
                <a:r>
                  <a:rPr lang="en-US" dirty="0"/>
                  <a:t>)</a:t>
                </a:r>
                <a:endParaRPr lang="en-US"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16733" cy="4812242"/>
              </a:xfrm>
              <a:blipFill rotWithShape="0">
                <a:blip r:embed="rId2"/>
                <a:stretch>
                  <a:fillRect l="-932" t="-202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17431" y="3167329"/>
            <a:ext cx="1990242" cy="2115872"/>
          </a:xfrm>
          <a:prstGeom prst="rect">
            <a:avLst/>
          </a:prstGeom>
        </p:spPr>
      </p:pic>
      <p:pic>
        <p:nvPicPr>
          <p:cNvPr id="5" name="Picture 4"/>
          <p:cNvPicPr>
            <a:picLocks noChangeAspect="1"/>
          </p:cNvPicPr>
          <p:nvPr/>
        </p:nvPicPr>
        <p:blipFill>
          <a:blip r:embed="rId4"/>
          <a:stretch>
            <a:fillRect/>
          </a:stretch>
        </p:blipFill>
        <p:spPr>
          <a:xfrm>
            <a:off x="6096000" y="3167329"/>
            <a:ext cx="2044478" cy="2115872"/>
          </a:xfrm>
          <a:prstGeom prst="rect">
            <a:avLst/>
          </a:prstGeom>
        </p:spPr>
      </p:pic>
      <p:cxnSp>
        <p:nvCxnSpPr>
          <p:cNvPr id="8" name="Straight Arrow Connector 7"/>
          <p:cNvCxnSpPr/>
          <p:nvPr/>
        </p:nvCxnSpPr>
        <p:spPr>
          <a:xfrm>
            <a:off x="4673600" y="4231746"/>
            <a:ext cx="1134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38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Nontraditional Method to </a:t>
            </a:r>
            <a:r>
              <a:rPr lang="en-US"/>
              <a:t>Avoid Overfitting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32067" cy="5286375"/>
              </a:xfrm>
            </p:spPr>
            <p:txBody>
              <a:bodyPr>
                <a:normAutofit/>
              </a:bodyPr>
              <a:lstStyle/>
              <a:p>
                <a:r>
                  <a:rPr lang="en-US" dirty="0"/>
                  <a:t>What’s the cause of overfitting?</a:t>
                </a:r>
              </a:p>
              <a:p>
                <a:endParaRPr lang="en-US" dirty="0"/>
              </a:p>
              <a:p>
                <a:endParaRPr lang="en-US" dirty="0"/>
              </a:p>
              <a:p>
                <a:endParaRPr lang="en-US" dirty="0"/>
              </a:p>
              <a:p>
                <a:endParaRPr lang="en-US" dirty="0"/>
              </a:p>
              <a:p>
                <a:endParaRPr lang="en-US" dirty="0"/>
              </a:p>
              <a:p>
                <a:endParaRPr lang="en-US" dirty="0"/>
              </a:p>
              <a:p>
                <a:r>
                  <a:rPr lang="en-US" dirty="0"/>
                  <a:t>Fitting the </a:t>
                </a:r>
                <a:r>
                  <a:rPr lang="en-US" dirty="0">
                    <a:solidFill>
                      <a:srgbClr val="C00000"/>
                    </a:solidFill>
                  </a:rPr>
                  <a:t>noise</a:t>
                </a:r>
                <a:r>
                  <a:rPr lang="en-US" dirty="0"/>
                  <a:t> instead of the target</a:t>
                </a:r>
              </a:p>
              <a:p>
                <a:r>
                  <a:rPr lang="en-US" dirty="0"/>
                  <a:t>Regularization: Constrain </a:t>
                </a:r>
                <a14:m>
                  <m:oMath xmlns:m="http://schemas.openxmlformats.org/officeDocument/2006/math">
                    <m:r>
                      <a:rPr lang="en-US" b="0" i="1" smtClean="0">
                        <a:solidFill>
                          <a:schemeClr val="accent1"/>
                        </a:solidFill>
                        <a:latin typeface="Cambria Math" charset="0"/>
                      </a:rPr>
                      <m:t>𝐻</m:t>
                    </m:r>
                  </m:oMath>
                </a14:m>
                <a:r>
                  <a:rPr lang="en-US" dirty="0">
                    <a:solidFill>
                      <a:schemeClr val="accent1"/>
                    </a:solidFill>
                  </a:rPr>
                  <a:t> </a:t>
                </a:r>
                <a:r>
                  <a:rPr lang="en-US" dirty="0"/>
                  <a:t>so it’s not that powerful to fit noise</a:t>
                </a:r>
              </a:p>
              <a:p>
                <a:r>
                  <a:rPr lang="en-US" dirty="0"/>
                  <a:t>How about </a:t>
                </a:r>
                <a:r>
                  <a:rPr lang="en-US" dirty="0">
                    <a:solidFill>
                      <a:srgbClr val="C00000"/>
                    </a:solidFill>
                  </a:rPr>
                  <a:t>adding noises </a:t>
                </a:r>
                <a:r>
                  <a:rPr lang="en-US" dirty="0"/>
                  <a:t>to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32067" cy="5286375"/>
              </a:xfrm>
              <a:blipFill rotWithShape="0">
                <a:blip r:embed="rId2"/>
                <a:stretch>
                  <a:fillRect l="-939" t="-18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ADF10FE-68C6-F14D-9F2D-F6F95D3829D6}"/>
              </a:ext>
            </a:extLst>
          </p:cNvPr>
          <p:cNvPicPr>
            <a:picLocks noChangeAspect="1"/>
          </p:cNvPicPr>
          <p:nvPr/>
        </p:nvPicPr>
        <p:blipFill>
          <a:blip r:embed="rId3"/>
          <a:stretch>
            <a:fillRect/>
          </a:stretch>
        </p:blipFill>
        <p:spPr>
          <a:xfrm>
            <a:off x="1159140" y="2208064"/>
            <a:ext cx="3839344" cy="2794189"/>
          </a:xfrm>
          <a:prstGeom prst="rect">
            <a:avLst/>
          </a:prstGeom>
        </p:spPr>
      </p:pic>
      <p:pic>
        <p:nvPicPr>
          <p:cNvPr id="6" name="Picture 5">
            <a:extLst>
              <a:ext uri="{FF2B5EF4-FFF2-40B4-BE49-F238E27FC236}">
                <a16:creationId xmlns:a16="http://schemas.microsoft.com/office/drawing/2014/main" id="{FFA5C726-FE78-C541-A591-96FDF97F5EE9}"/>
              </a:ext>
            </a:extLst>
          </p:cNvPr>
          <p:cNvPicPr>
            <a:picLocks noChangeAspect="1"/>
          </p:cNvPicPr>
          <p:nvPr/>
        </p:nvPicPr>
        <p:blipFill>
          <a:blip r:embed="rId4"/>
          <a:stretch>
            <a:fillRect/>
          </a:stretch>
        </p:blipFill>
        <p:spPr>
          <a:xfrm>
            <a:off x="5822983" y="2208064"/>
            <a:ext cx="3850009" cy="2719536"/>
          </a:xfrm>
          <a:prstGeom prst="rect">
            <a:avLst/>
          </a:prstGeom>
        </p:spPr>
      </p:pic>
    </p:spTree>
    <p:extLst>
      <p:ext uri="{BB962C8B-B14F-4D97-AF65-F5344CB8AC3E}">
        <p14:creationId xmlns:p14="http://schemas.microsoft.com/office/powerpoint/2010/main" val="46984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Noises as Regularization</a:t>
            </a:r>
          </a:p>
        </p:txBody>
      </p:sp>
      <p:cxnSp>
        <p:nvCxnSpPr>
          <p:cNvPr id="11" name="Straight Arrow Connector 10"/>
          <p:cNvCxnSpPr/>
          <p:nvPr/>
        </p:nvCxnSpPr>
        <p:spPr>
          <a:xfrm>
            <a:off x="4576235" y="4159251"/>
            <a:ext cx="1282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441" y="2992438"/>
            <a:ext cx="3113650" cy="2333626"/>
          </a:xfr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078" y="2319867"/>
            <a:ext cx="4910186" cy="3678767"/>
          </a:xfrm>
          <a:prstGeom prst="rect">
            <a:avLst/>
          </a:prstGeom>
        </p:spPr>
      </p:pic>
    </p:spTree>
    <p:extLst>
      <p:ext uri="{BB962C8B-B14F-4D97-AF65-F5344CB8AC3E}">
        <p14:creationId xmlns:p14="http://schemas.microsoft.com/office/powerpoint/2010/main" val="199342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D1F-9694-D748-9B84-FDFDB1FD852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2751AA68-7ABA-B04C-A2DE-70E316F15173}"/>
              </a:ext>
            </a:extLst>
          </p:cNvPr>
          <p:cNvSpPr>
            <a:spLocks noGrp="1"/>
          </p:cNvSpPr>
          <p:nvPr>
            <p:ph idx="1"/>
          </p:nvPr>
        </p:nvSpPr>
        <p:spPr/>
        <p:txBody>
          <a:bodyPr/>
          <a:lstStyle/>
          <a:p>
            <a:r>
              <a:rPr lang="en-US" dirty="0"/>
              <a:t>Homework 5 is due Apr 19 (Tuesday)</a:t>
            </a:r>
          </a:p>
          <a:p>
            <a:endParaRPr lang="en-US" dirty="0"/>
          </a:p>
          <a:p>
            <a:r>
              <a:rPr lang="en-US" dirty="0"/>
              <a:t>Exam 2 will be on April 28 (Thursday)</a:t>
            </a:r>
          </a:p>
          <a:p>
            <a:pPr lvl="1"/>
            <a:r>
              <a:rPr lang="en-US" dirty="0"/>
              <a:t>Will focus on the topics in the second half of the semester</a:t>
            </a:r>
          </a:p>
          <a:p>
            <a:pPr lvl="1"/>
            <a:r>
              <a:rPr lang="en-US" dirty="0"/>
              <a:t>Format / logistics will be similar with what we have in Exam 1</a:t>
            </a:r>
          </a:p>
          <a:p>
            <a:pPr lvl="2"/>
            <a:r>
              <a:rPr lang="en-US" dirty="0"/>
              <a:t>Timed exam (75 min) during lecture time in the classroom</a:t>
            </a:r>
          </a:p>
          <a:p>
            <a:pPr lvl="2"/>
            <a:r>
              <a:rPr lang="en-US" dirty="0"/>
              <a:t>Closed-book exam with 2 letter-size cheat sheets allowed (4 pages in total) </a:t>
            </a:r>
          </a:p>
          <a:p>
            <a:pPr lvl="3"/>
            <a:r>
              <a:rPr lang="en-US" dirty="0"/>
              <a:t>No format limitations (it can be typed, written, or a combination)</a:t>
            </a:r>
          </a:p>
          <a:p>
            <a:pPr lvl="1"/>
            <a:r>
              <a:rPr lang="en-US" dirty="0"/>
              <a:t>April 26 (Tuesday) will be a review lecture</a:t>
            </a:r>
          </a:p>
          <a:p>
            <a:pPr lvl="2"/>
            <a:endParaRPr lang="en-US" dirty="0"/>
          </a:p>
        </p:txBody>
      </p:sp>
    </p:spTree>
    <p:extLst>
      <p:ext uri="{BB962C8B-B14F-4D97-AF65-F5344CB8AC3E}">
        <p14:creationId xmlns:p14="http://schemas.microsoft.com/office/powerpoint/2010/main" val="6932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D8A2-9909-BF47-B384-4493F158B721}"/>
              </a:ext>
            </a:extLst>
          </p:cNvPr>
          <p:cNvSpPr>
            <a:spLocks noGrp="1"/>
          </p:cNvSpPr>
          <p:nvPr>
            <p:ph type="title"/>
          </p:nvPr>
        </p:nvSpPr>
        <p:spPr>
          <a:xfrm>
            <a:off x="831850" y="1709738"/>
            <a:ext cx="10650616" cy="2852737"/>
          </a:xfrm>
        </p:spPr>
        <p:txBody>
          <a:bodyPr/>
          <a:lstStyle/>
          <a:p>
            <a:r>
              <a:rPr lang="en-US" dirty="0"/>
              <a:t>A bit discussion on optimization</a:t>
            </a:r>
          </a:p>
        </p:txBody>
      </p:sp>
      <p:sp>
        <p:nvSpPr>
          <p:cNvPr id="3" name="Text Placeholder 2">
            <a:extLst>
              <a:ext uri="{FF2B5EF4-FFF2-40B4-BE49-F238E27FC236}">
                <a16:creationId xmlns:a16="http://schemas.microsoft.com/office/drawing/2014/main" id="{C12C571E-1846-E341-B887-196A48794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873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47C1-2A6C-1D4B-9BD3-6266E46288AF}"/>
              </a:ext>
            </a:extLst>
          </p:cNvPr>
          <p:cNvSpPr>
            <a:spLocks noGrp="1"/>
          </p:cNvSpPr>
          <p:nvPr>
            <p:ph type="title"/>
          </p:nvPr>
        </p:nvSpPr>
        <p:spPr/>
        <p:txBody>
          <a:bodyPr/>
          <a:lstStyle/>
          <a:p>
            <a:r>
              <a:rPr lang="en-US" dirty="0"/>
              <a:t>Revisit the Learning Setup</a:t>
            </a:r>
          </a:p>
        </p:txBody>
      </p:sp>
      <p:pic>
        <p:nvPicPr>
          <p:cNvPr id="4" name="Picture 3">
            <a:extLst>
              <a:ext uri="{FF2B5EF4-FFF2-40B4-BE49-F238E27FC236}">
                <a16:creationId xmlns:a16="http://schemas.microsoft.com/office/drawing/2014/main" id="{9209A36F-80BB-4D49-BE91-263A84006F76}"/>
              </a:ext>
            </a:extLst>
          </p:cNvPr>
          <p:cNvPicPr>
            <a:picLocks noChangeAspect="1"/>
          </p:cNvPicPr>
          <p:nvPr/>
        </p:nvPicPr>
        <p:blipFill>
          <a:blip r:embed="rId2"/>
          <a:stretch>
            <a:fillRect/>
          </a:stretch>
        </p:blipFill>
        <p:spPr>
          <a:xfrm>
            <a:off x="617092" y="1936546"/>
            <a:ext cx="5289308" cy="4626435"/>
          </a:xfrm>
          <a:prstGeom prst="rect">
            <a:avLst/>
          </a:prstGeom>
        </p:spPr>
      </p:pic>
      <p:sp>
        <p:nvSpPr>
          <p:cNvPr id="7" name="Rounded Rectangle 6">
            <a:extLst>
              <a:ext uri="{FF2B5EF4-FFF2-40B4-BE49-F238E27FC236}">
                <a16:creationId xmlns:a16="http://schemas.microsoft.com/office/drawing/2014/main" id="{1A88BEA7-6BE4-7C46-8063-A6C7AA5E7510}"/>
              </a:ext>
            </a:extLst>
          </p:cNvPr>
          <p:cNvSpPr/>
          <p:nvPr/>
        </p:nvSpPr>
        <p:spPr>
          <a:xfrm>
            <a:off x="543520" y="1933000"/>
            <a:ext cx="5033564" cy="192927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5C610C7-A4C2-264F-A775-B66172B5C3D4}"/>
              </a:ext>
            </a:extLst>
          </p:cNvPr>
          <p:cNvSpPr txBox="1"/>
          <p:nvPr/>
        </p:nvSpPr>
        <p:spPr>
          <a:xfrm>
            <a:off x="543520" y="1513517"/>
            <a:ext cx="2909579" cy="369332"/>
          </a:xfrm>
          <a:prstGeom prst="rect">
            <a:avLst/>
          </a:prstGeom>
          <a:noFill/>
        </p:spPr>
        <p:txBody>
          <a:bodyPr wrap="none" rtlCol="0">
            <a:spAutoFit/>
          </a:bodyPr>
          <a:lstStyle/>
          <a:p>
            <a:r>
              <a:rPr lang="en-US" dirty="0">
                <a:solidFill>
                  <a:schemeClr val="accent2"/>
                </a:solidFill>
              </a:rPr>
              <a:t>Learning problem given to us</a:t>
            </a:r>
          </a:p>
        </p:txBody>
      </p:sp>
      <p:sp>
        <p:nvSpPr>
          <p:cNvPr id="9" name="Rounded Rectangle 8">
            <a:extLst>
              <a:ext uri="{FF2B5EF4-FFF2-40B4-BE49-F238E27FC236}">
                <a16:creationId xmlns:a16="http://schemas.microsoft.com/office/drawing/2014/main" id="{46E3F0B5-00DA-4940-853D-BF4C98ABBA94}"/>
              </a:ext>
            </a:extLst>
          </p:cNvPr>
          <p:cNvSpPr/>
          <p:nvPr/>
        </p:nvSpPr>
        <p:spPr>
          <a:xfrm>
            <a:off x="588214" y="3915967"/>
            <a:ext cx="4898186" cy="25769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 name="TextBox 9">
            <a:extLst>
              <a:ext uri="{FF2B5EF4-FFF2-40B4-BE49-F238E27FC236}">
                <a16:creationId xmlns:a16="http://schemas.microsoft.com/office/drawing/2014/main" id="{1798A547-113C-C840-A0EA-EEB4B186ADF7}"/>
              </a:ext>
            </a:extLst>
          </p:cNvPr>
          <p:cNvSpPr txBox="1"/>
          <p:nvPr/>
        </p:nvSpPr>
        <p:spPr>
          <a:xfrm>
            <a:off x="617092" y="6492875"/>
            <a:ext cx="2402068" cy="369332"/>
          </a:xfrm>
          <a:prstGeom prst="rect">
            <a:avLst/>
          </a:prstGeom>
          <a:noFill/>
        </p:spPr>
        <p:txBody>
          <a:bodyPr wrap="none" rtlCol="0">
            <a:spAutoFit/>
          </a:bodyPr>
          <a:lstStyle/>
          <a:p>
            <a:r>
              <a:rPr lang="en-US" dirty="0">
                <a:solidFill>
                  <a:srgbClr val="C00000"/>
                </a:solidFill>
              </a:rPr>
              <a:t>Our focus of this course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1F6072-BB7A-9643-A3E8-6223E9D6F23B}"/>
                  </a:ext>
                </a:extLst>
              </p:cNvPr>
              <p:cNvSpPr txBox="1"/>
              <p:nvPr/>
            </p:nvSpPr>
            <p:spPr>
              <a:xfrm>
                <a:off x="5822625" y="3327987"/>
                <a:ext cx="5460041" cy="1323439"/>
              </a:xfrm>
              <a:prstGeom prst="rect">
                <a:avLst/>
              </a:prstGeom>
              <a:noFill/>
            </p:spPr>
            <p:txBody>
              <a:bodyPr wrap="square" rtlCol="0">
                <a:spAutoFit/>
              </a:bodyPr>
              <a:lstStyle/>
              <a:p>
                <a:r>
                  <a:rPr lang="en-US" sz="2000" dirty="0"/>
                  <a:t>Discussion of different learning models:</a:t>
                </a:r>
              </a:p>
              <a:p>
                <a:endParaRPr lang="en-US" sz="2000" dirty="0"/>
              </a:p>
              <a:p>
                <a:r>
                  <a:rPr lang="en-US" sz="2000" dirty="0">
                    <a:solidFill>
                      <a:schemeClr val="tx1"/>
                    </a:solidFill>
                  </a:rPr>
                  <a:t>Given dataset </a:t>
                </a:r>
                <a14:m>
                  <m:oMath xmlns:m="http://schemas.openxmlformats.org/officeDocument/2006/math">
                    <m:r>
                      <a:rPr lang="en-US" sz="2000" b="0" i="1" smtClean="0">
                        <a:solidFill>
                          <a:schemeClr val="accent1"/>
                        </a:solidFill>
                        <a:latin typeface="Cambria Math" panose="02040503050406030204" pitchFamily="18" charset="0"/>
                      </a:rPr>
                      <m:t>𝐷</m:t>
                    </m:r>
                  </m:oMath>
                </a14:m>
                <a:r>
                  <a:rPr lang="en-US" sz="2000" dirty="0">
                    <a:solidFill>
                      <a:schemeClr val="tx1"/>
                    </a:solidFill>
                  </a:rPr>
                  <a:t> and a hypothesis set </a:t>
                </a:r>
                <a14:m>
                  <m:oMath xmlns:m="http://schemas.openxmlformats.org/officeDocument/2006/math">
                    <m:r>
                      <a:rPr lang="en-US" sz="2000" b="0" i="1" smtClean="0">
                        <a:solidFill>
                          <a:schemeClr val="accent1"/>
                        </a:solidFill>
                        <a:latin typeface="Cambria Math" panose="02040503050406030204" pitchFamily="18" charset="0"/>
                      </a:rPr>
                      <m:t>𝐻</m:t>
                    </m:r>
                  </m:oMath>
                </a14:m>
                <a:r>
                  <a:rPr lang="en-US" sz="2000" dirty="0">
                    <a:solidFill>
                      <a:schemeClr val="tx1"/>
                    </a:solidFill>
                  </a:rPr>
                  <a:t>, find a hypothesis </a:t>
                </a:r>
                <a14:m>
                  <m:oMath xmlns:m="http://schemas.openxmlformats.org/officeDocument/2006/math">
                    <m:r>
                      <a:rPr lang="en-US" sz="2000" b="0" i="1" smtClean="0">
                        <a:solidFill>
                          <a:schemeClr val="accent1"/>
                        </a:solidFill>
                        <a:latin typeface="Cambria Math" panose="02040503050406030204" pitchFamily="18" charset="0"/>
                      </a:rPr>
                      <m:t>h</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𝐻</m:t>
                    </m:r>
                  </m:oMath>
                </a14:m>
                <a:r>
                  <a:rPr lang="en-US" sz="2000" dirty="0">
                    <a:solidFill>
                      <a:schemeClr val="accent1"/>
                    </a:solidFill>
                  </a:rPr>
                  <a:t> </a:t>
                </a:r>
                <a:r>
                  <a:rPr lang="en-US" sz="2000" dirty="0">
                    <a:solidFill>
                      <a:schemeClr val="tx1"/>
                    </a:solidFill>
                  </a:rPr>
                  <a:t>that minimizes some error </a:t>
                </a:r>
                <a14:m>
                  <m:oMath xmlns:m="http://schemas.openxmlformats.org/officeDocument/2006/math">
                    <m:r>
                      <a:rPr lang="en-US" sz="2000" b="0" i="1" smtClean="0">
                        <a:solidFill>
                          <a:schemeClr val="accent1"/>
                        </a:solidFill>
                        <a:latin typeface="Cambria Math" panose="02040503050406030204" pitchFamily="18" charset="0"/>
                      </a:rPr>
                      <m:t>𝐸</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h</m:t>
                    </m:r>
                    <m:r>
                      <a:rPr lang="en-US" sz="2000" b="0" i="1" smtClean="0">
                        <a:solidFill>
                          <a:schemeClr val="accent1"/>
                        </a:solidFill>
                        <a:latin typeface="Cambria Math" panose="02040503050406030204" pitchFamily="18" charset="0"/>
                      </a:rPr>
                      <m:t>)</m:t>
                    </m:r>
                  </m:oMath>
                </a14:m>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931F6072-BB7A-9643-A3E8-6223E9D6F23B}"/>
                  </a:ext>
                </a:extLst>
              </p:cNvPr>
              <p:cNvSpPr txBox="1">
                <a:spLocks noRot="1" noChangeAspect="1" noMove="1" noResize="1" noEditPoints="1" noAdjustHandles="1" noChangeArrowheads="1" noChangeShapeType="1" noTextEdit="1"/>
              </p:cNvSpPr>
              <p:nvPr/>
            </p:nvSpPr>
            <p:spPr>
              <a:xfrm>
                <a:off x="5822625" y="3327987"/>
                <a:ext cx="5460041" cy="1323439"/>
              </a:xfrm>
              <a:prstGeom prst="rect">
                <a:avLst/>
              </a:prstGeom>
              <a:blipFill>
                <a:blip r:embed="rId3"/>
                <a:stretch>
                  <a:fillRect l="-1160" t="-2857" b="-6667"/>
                </a:stretch>
              </a:blipFill>
            </p:spPr>
            <p:txBody>
              <a:bodyPr/>
              <a:lstStyle/>
              <a:p>
                <a:r>
                  <a:rPr lang="en-US">
                    <a:noFill/>
                  </a:rPr>
                  <a:t> </a:t>
                </a:r>
              </a:p>
            </p:txBody>
          </p:sp>
        </mc:Fallback>
      </mc:AlternateContent>
    </p:spTree>
    <p:extLst>
      <p:ext uri="{BB962C8B-B14F-4D97-AF65-F5344CB8AC3E}">
        <p14:creationId xmlns:p14="http://schemas.microsoft.com/office/powerpoint/2010/main" val="29196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FA89-34EB-4A45-A1B1-A57559BD91F1}"/>
              </a:ext>
            </a:extLst>
          </p:cNvPr>
          <p:cNvSpPr>
            <a:spLocks noGrp="1"/>
          </p:cNvSpPr>
          <p:nvPr>
            <p:ph type="title"/>
          </p:nvPr>
        </p:nvSpPr>
        <p:spPr/>
        <p:txBody>
          <a:bodyPr/>
          <a:lstStyle/>
          <a:p>
            <a:r>
              <a:rPr lang="en-US" dirty="0"/>
              <a:t>Learning as an 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00EBA-64EF-4C49-96A7-CC454918D7BA}"/>
                  </a:ext>
                </a:extLst>
              </p:cNvPr>
              <p:cNvSpPr>
                <a:spLocks noGrp="1"/>
              </p:cNvSpPr>
              <p:nvPr>
                <p:ph idx="1"/>
              </p:nvPr>
            </p:nvSpPr>
            <p:spPr/>
            <p:txBody>
              <a:bodyPr/>
              <a:lstStyle/>
              <a:p>
                <a:r>
                  <a:rPr lang="en-US" dirty="0"/>
                  <a:t>Minimize error </a:t>
                </a:r>
                <a14:m>
                  <m:oMath xmlns:m="http://schemas.openxmlformats.org/officeDocument/2006/math">
                    <m:r>
                      <a:rPr lang="en-US" i="1">
                        <a:solidFill>
                          <a:schemeClr val="accent1"/>
                        </a:solidFill>
                        <a:latin typeface="Cambria Math" panose="02040503050406030204" pitchFamily="18" charset="0"/>
                      </a:rPr>
                      <m:t>𝐸</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h</m:t>
                    </m:r>
                    <m:r>
                      <a:rPr lang="en-US" i="1">
                        <a:solidFill>
                          <a:schemeClr val="accent1"/>
                        </a:solidFill>
                        <a:latin typeface="Cambria Math" panose="02040503050406030204" pitchFamily="18" charset="0"/>
                      </a:rPr>
                      <m:t>)</m:t>
                    </m:r>
                  </m:oMath>
                </a14:m>
                <a:endParaRPr lang="en-US" dirty="0"/>
              </a:p>
              <a:p>
                <a:r>
                  <a:rPr lang="en-US" dirty="0"/>
                  <a:t>We have talked about gradient descent</a:t>
                </a:r>
              </a:p>
            </p:txBody>
          </p:sp>
        </mc:Choice>
        <mc:Fallback xmlns="">
          <p:sp>
            <p:nvSpPr>
              <p:cNvPr id="3" name="Content Placeholder 2">
                <a:extLst>
                  <a:ext uri="{FF2B5EF4-FFF2-40B4-BE49-F238E27FC236}">
                    <a16:creationId xmlns:a16="http://schemas.microsoft.com/office/drawing/2014/main" id="{3FF00EBA-64EF-4C49-96A7-CC454918D7BA}"/>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DBD868-F911-9143-ABDB-757BC7863EB9}"/>
              </a:ext>
            </a:extLst>
          </p:cNvPr>
          <p:cNvPicPr>
            <a:picLocks noChangeAspect="1"/>
          </p:cNvPicPr>
          <p:nvPr/>
        </p:nvPicPr>
        <p:blipFill>
          <a:blip r:embed="rId4"/>
          <a:stretch>
            <a:fillRect/>
          </a:stretch>
        </p:blipFill>
        <p:spPr>
          <a:xfrm>
            <a:off x="448456" y="3480327"/>
            <a:ext cx="3013452" cy="2696636"/>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3B19273-89A1-934A-9876-9ADB70945536}"/>
                  </a:ext>
                </a:extLst>
              </p:cNvPr>
              <p:cNvSpPr txBox="1">
                <a:spLocks/>
              </p:cNvSpPr>
              <p:nvPr/>
            </p:nvSpPr>
            <p:spPr>
              <a:xfrm>
                <a:off x="3635116" y="3156471"/>
                <a:ext cx="8469442" cy="355912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An iterative method of the form:</a:t>
                </a:r>
                <a:br>
                  <a:rPr lang="en-US" sz="500" dirty="0"/>
                </a:br>
                <a:br>
                  <a:rPr lang="en-US" sz="500" dirty="0"/>
                </a:br>
                <a:r>
                  <a:rPr lang="en-US" sz="500" dirty="0"/>
                  <a:t>	</a:t>
                </a:r>
                <a14:m>
                  <m:oMath xmlns:m="http://schemas.openxmlformats.org/officeDocument/2006/math">
                    <m:acc>
                      <m:accPr>
                        <m:chr m:val="⃗"/>
                        <m:ctrlPr>
                          <a:rPr lang="en-US" sz="1800" i="1" smtClean="0">
                            <a:solidFill>
                              <a:schemeClr val="accent1"/>
                            </a:solidFill>
                            <a:latin typeface="Cambria Math" panose="02040503050406030204" pitchFamily="18" charset="0"/>
                          </a:rPr>
                        </m:ctrlPr>
                      </m:accPr>
                      <m:e>
                        <m:r>
                          <a:rPr lang="en-US" sz="1800" i="1" smtClean="0">
                            <a:solidFill>
                              <a:schemeClr val="accent1"/>
                            </a:solidFill>
                            <a:latin typeface="Cambria Math" charset="0"/>
                          </a:rPr>
                          <m:t>𝑤</m:t>
                        </m:r>
                      </m:e>
                    </m:acc>
                    <m:d>
                      <m:dPr>
                        <m:ctrlPr>
                          <a:rPr lang="en-US" sz="1800" i="1" smtClean="0">
                            <a:solidFill>
                              <a:schemeClr val="accent1"/>
                            </a:solidFill>
                            <a:latin typeface="Cambria Math" panose="02040503050406030204" pitchFamily="18" charset="0"/>
                          </a:rPr>
                        </m:ctrlPr>
                      </m:dPr>
                      <m:e>
                        <m:r>
                          <a:rPr lang="en-US" sz="1800" i="1" smtClean="0">
                            <a:solidFill>
                              <a:schemeClr val="accent1"/>
                            </a:solidFill>
                            <a:latin typeface="Cambria Math" charset="0"/>
                          </a:rPr>
                          <m:t>𝑡</m:t>
                        </m:r>
                        <m:r>
                          <a:rPr lang="en-US" sz="1800" i="1" smtClean="0">
                            <a:solidFill>
                              <a:schemeClr val="accent1"/>
                            </a:solidFill>
                            <a:latin typeface="Cambria Math" charset="0"/>
                          </a:rPr>
                          <m:t>+1</m:t>
                        </m:r>
                      </m:e>
                    </m:d>
                    <m:r>
                      <a:rPr lang="en-US" sz="1800" i="1">
                        <a:solidFill>
                          <a:schemeClr val="accent1"/>
                        </a:solidFill>
                        <a:latin typeface="Cambria Math" charset="0"/>
                        <a:ea typeface="Cambria Math" charset="0"/>
                        <a:cs typeface="Cambria Math" charset="0"/>
                      </a:rPr>
                      <m:t>←</m:t>
                    </m:r>
                    <m:acc>
                      <m:accPr>
                        <m:chr m:val="⃗"/>
                        <m:ctrlPr>
                          <a:rPr lang="en-US" sz="1800" i="1" smtClean="0">
                            <a:solidFill>
                              <a:schemeClr val="accent1"/>
                            </a:solidFill>
                            <a:latin typeface="Cambria Math" panose="02040503050406030204" pitchFamily="18" charset="0"/>
                            <a:ea typeface="Cambria Math" charset="0"/>
                            <a:cs typeface="Cambria Math" charset="0"/>
                          </a:rPr>
                        </m:ctrlPr>
                      </m:accPr>
                      <m:e>
                        <m:r>
                          <a:rPr lang="en-US" sz="1800" i="1" smtClean="0">
                            <a:solidFill>
                              <a:schemeClr val="accent1"/>
                            </a:solidFill>
                            <a:latin typeface="Cambria Math" charset="0"/>
                            <a:ea typeface="Cambria Math" charset="0"/>
                            <a:cs typeface="Cambria Math" charset="0"/>
                          </a:rPr>
                          <m:t>𝑤</m:t>
                        </m:r>
                      </m:e>
                    </m:acc>
                    <m:d>
                      <m:dPr>
                        <m:ctrlPr>
                          <a:rPr lang="en-US" sz="1800" i="1" dirty="0" smtClean="0">
                            <a:solidFill>
                              <a:schemeClr val="accent1"/>
                            </a:solidFill>
                            <a:latin typeface="Cambria Math" panose="02040503050406030204" pitchFamily="18" charset="0"/>
                            <a:ea typeface="Cambria Math" charset="0"/>
                            <a:cs typeface="Cambria Math" charset="0"/>
                          </a:rPr>
                        </m:ctrlPr>
                      </m:dPr>
                      <m:e>
                        <m:r>
                          <a:rPr lang="en-US" sz="1800" i="1" smtClean="0">
                            <a:solidFill>
                              <a:schemeClr val="accent1"/>
                            </a:solidFill>
                            <a:latin typeface="Cambria Math" charset="0"/>
                            <a:ea typeface="Cambria Math" charset="0"/>
                            <a:cs typeface="Cambria Math" charset="0"/>
                          </a:rPr>
                          <m:t>𝑡</m:t>
                        </m:r>
                      </m:e>
                    </m:d>
                    <m:r>
                      <a:rPr lang="en-US" sz="1800" smtClean="0">
                        <a:solidFill>
                          <a:schemeClr val="accent1"/>
                        </a:solidFill>
                        <a:latin typeface="Cambria Math" charset="0"/>
                        <a:ea typeface="Cambria Math" charset="0"/>
                        <a:cs typeface="Cambria Math" charset="0"/>
                      </a:rPr>
                      <m:t>+</m:t>
                    </m:r>
                    <m:sSub>
                      <m:sSubPr>
                        <m:ctrlPr>
                          <a:rPr lang="en-US" sz="1800" i="1" smtClean="0">
                            <a:solidFill>
                              <a:schemeClr val="accent2"/>
                            </a:solidFill>
                            <a:latin typeface="Cambria Math" panose="02040503050406030204" pitchFamily="18" charset="0"/>
                            <a:ea typeface="Cambria Math" charset="0"/>
                            <a:cs typeface="Cambria Math" charset="0"/>
                          </a:rPr>
                        </m:ctrlPr>
                      </m:sSubPr>
                      <m:e>
                        <m:r>
                          <a:rPr lang="en-US" sz="1800" i="1" smtClean="0">
                            <a:solidFill>
                              <a:schemeClr val="accent2"/>
                            </a:solidFill>
                            <a:latin typeface="Cambria Math" charset="0"/>
                            <a:ea typeface="Cambria Math" charset="0"/>
                            <a:cs typeface="Cambria Math" charset="0"/>
                          </a:rPr>
                          <m:t>𝜂</m:t>
                        </m:r>
                      </m:e>
                      <m:sub>
                        <m:r>
                          <a:rPr lang="en-US" sz="1800" i="1" smtClean="0">
                            <a:solidFill>
                              <a:schemeClr val="accent2"/>
                            </a:solidFill>
                            <a:latin typeface="Cambria Math" charset="0"/>
                            <a:ea typeface="Cambria Math" charset="0"/>
                            <a:cs typeface="Cambria Math" charset="0"/>
                          </a:rPr>
                          <m:t>𝑡</m:t>
                        </m:r>
                      </m:sub>
                    </m:sSub>
                    <m:sSub>
                      <m:sSubPr>
                        <m:ctrlPr>
                          <a:rPr lang="en-US" sz="1800" i="1" smtClean="0">
                            <a:solidFill>
                              <a:srgbClr val="00B050"/>
                            </a:solidFill>
                            <a:latin typeface="Cambria Math" panose="02040503050406030204" pitchFamily="18" charset="0"/>
                            <a:ea typeface="Cambria Math" charset="0"/>
                            <a:cs typeface="Cambria Math" charset="0"/>
                          </a:rPr>
                        </m:ctrlPr>
                      </m:sSubPr>
                      <m:e>
                        <m:acc>
                          <m:accPr>
                            <m:chr m:val="⃗"/>
                            <m:ctrlPr>
                              <a:rPr lang="en-US" sz="1800" i="1" smtClean="0">
                                <a:solidFill>
                                  <a:srgbClr val="00B050"/>
                                </a:solidFill>
                                <a:latin typeface="Cambria Math" panose="02040503050406030204" pitchFamily="18" charset="0"/>
                                <a:ea typeface="Cambria Math" charset="0"/>
                                <a:cs typeface="Cambria Math" charset="0"/>
                              </a:rPr>
                            </m:ctrlPr>
                          </m:accPr>
                          <m:e>
                            <m:r>
                              <a:rPr lang="en-US" sz="1800" i="1" smtClean="0">
                                <a:solidFill>
                                  <a:srgbClr val="00B050"/>
                                </a:solidFill>
                                <a:latin typeface="Cambria Math" charset="0"/>
                                <a:ea typeface="Cambria Math" charset="0"/>
                                <a:cs typeface="Cambria Math" charset="0"/>
                              </a:rPr>
                              <m:t>𝑣</m:t>
                            </m:r>
                          </m:e>
                        </m:acc>
                      </m:e>
                      <m:sub>
                        <m:r>
                          <a:rPr lang="en-US" sz="1800" i="1" smtClean="0">
                            <a:solidFill>
                              <a:srgbClr val="00B050"/>
                            </a:solidFill>
                            <a:latin typeface="Cambria Math" charset="0"/>
                            <a:ea typeface="Cambria Math" charset="0"/>
                            <a:cs typeface="Cambria Math" charset="0"/>
                          </a:rPr>
                          <m:t>𝑡</m:t>
                        </m:r>
                      </m:sub>
                    </m:sSub>
                  </m:oMath>
                </a14:m>
                <a:endParaRPr lang="en-US" sz="1800" dirty="0">
                  <a:solidFill>
                    <a:schemeClr val="accent1"/>
                  </a:solidFill>
                </a:endParaRPr>
              </a:p>
              <a:p>
                <a:endParaRPr lang="en-US" sz="500" dirty="0">
                  <a:solidFill>
                    <a:schemeClr val="accent1"/>
                  </a:solidFill>
                </a:endParaRPr>
              </a:p>
              <a:p>
                <a:pPr lvl="1"/>
                <a14:m>
                  <m:oMath xmlns:m="http://schemas.openxmlformats.org/officeDocument/2006/math">
                    <m:sSub>
                      <m:sSubPr>
                        <m:ctrlPr>
                          <a:rPr lang="en-US" sz="1800" i="1" smtClean="0">
                            <a:solidFill>
                              <a:srgbClr val="00B050"/>
                            </a:solidFill>
                            <a:latin typeface="Cambria Math" panose="02040503050406030204" pitchFamily="18" charset="0"/>
                            <a:ea typeface="Cambria Math" charset="0"/>
                            <a:cs typeface="Cambria Math" charset="0"/>
                          </a:rPr>
                        </m:ctrlPr>
                      </m:sSubPr>
                      <m:e>
                        <m:acc>
                          <m:accPr>
                            <m:chr m:val="⃗"/>
                            <m:ctrlPr>
                              <a:rPr lang="en-US" sz="1800" i="1">
                                <a:solidFill>
                                  <a:srgbClr val="00B050"/>
                                </a:solidFill>
                                <a:latin typeface="Cambria Math" panose="02040503050406030204" pitchFamily="18" charset="0"/>
                                <a:ea typeface="Cambria Math" charset="0"/>
                                <a:cs typeface="Cambria Math" charset="0"/>
                              </a:rPr>
                            </m:ctrlPr>
                          </m:accPr>
                          <m:e>
                            <m:r>
                              <a:rPr lang="en-US" sz="1800" i="1">
                                <a:solidFill>
                                  <a:srgbClr val="00B050"/>
                                </a:solidFill>
                                <a:latin typeface="Cambria Math" charset="0"/>
                                <a:ea typeface="Cambria Math" charset="0"/>
                                <a:cs typeface="Cambria Math" charset="0"/>
                              </a:rPr>
                              <m:t>𝑣</m:t>
                            </m:r>
                          </m:e>
                        </m:acc>
                      </m:e>
                      <m:sub>
                        <m:r>
                          <a:rPr lang="en-US" sz="1800" i="1">
                            <a:solidFill>
                              <a:srgbClr val="00B050"/>
                            </a:solidFill>
                            <a:latin typeface="Cambria Math" charset="0"/>
                            <a:ea typeface="Cambria Math" charset="0"/>
                            <a:cs typeface="Cambria Math" charset="0"/>
                          </a:rPr>
                          <m:t>𝑡</m:t>
                        </m:r>
                      </m:sub>
                    </m:sSub>
                    <m:r>
                      <a:rPr lang="en-US" sz="1800" smtClean="0">
                        <a:latin typeface="Cambria Math" charset="0"/>
                        <a:ea typeface="Cambria Math" charset="0"/>
                        <a:cs typeface="Cambria Math" charset="0"/>
                      </a:rPr>
                      <m:t>:</m:t>
                    </m:r>
                  </m:oMath>
                </a14:m>
                <a:r>
                  <a:rPr lang="en-US" sz="1800" dirty="0"/>
                  <a:t> a unit vector, determining the direction of the update</a:t>
                </a:r>
              </a:p>
              <a:p>
                <a:pPr lvl="2"/>
                <a14:m>
                  <m:oMath xmlns:m="http://schemas.openxmlformats.org/officeDocument/2006/math">
                    <m:sSub>
                      <m:sSubPr>
                        <m:ctrlPr>
                          <a:rPr lang="en-US" sz="1800" i="1">
                            <a:solidFill>
                              <a:srgbClr val="00B050"/>
                            </a:solidFill>
                            <a:latin typeface="Cambria Math" panose="02040503050406030204" pitchFamily="18" charset="0"/>
                          </a:rPr>
                        </m:ctrlPr>
                      </m:sSubPr>
                      <m:e>
                        <m:acc>
                          <m:accPr>
                            <m:chr m:val="⃗"/>
                            <m:ctrlPr>
                              <a:rPr lang="en-US" sz="1800" i="1">
                                <a:solidFill>
                                  <a:srgbClr val="00B050"/>
                                </a:solidFill>
                                <a:latin typeface="Cambria Math" panose="02040503050406030204" pitchFamily="18" charset="0"/>
                              </a:rPr>
                            </m:ctrlPr>
                          </m:accPr>
                          <m:e>
                            <m:r>
                              <a:rPr lang="en-US" sz="1800" i="1">
                                <a:solidFill>
                                  <a:srgbClr val="00B050"/>
                                </a:solidFill>
                                <a:latin typeface="Cambria Math" charset="0"/>
                              </a:rPr>
                              <m:t>𝑣</m:t>
                            </m:r>
                          </m:e>
                        </m:acc>
                      </m:e>
                      <m:sub>
                        <m:r>
                          <a:rPr lang="en-US" sz="1800" i="1">
                            <a:solidFill>
                              <a:srgbClr val="00B050"/>
                            </a:solidFill>
                            <a:latin typeface="Cambria Math" charset="0"/>
                          </a:rPr>
                          <m:t>𝑡</m:t>
                        </m:r>
                      </m:sub>
                    </m:sSub>
                    <m:r>
                      <a:rPr lang="en-US" sz="1800" i="1">
                        <a:solidFill>
                          <a:schemeClr val="accent1"/>
                        </a:solidFill>
                        <a:latin typeface="Cambria Math" charset="0"/>
                      </a:rPr>
                      <m:t>=</m:t>
                    </m:r>
                    <m:f>
                      <m:fPr>
                        <m:ctrlPr>
                          <a:rPr lang="mr-IN" sz="1800" i="1">
                            <a:solidFill>
                              <a:schemeClr val="accent1"/>
                            </a:solidFill>
                            <a:latin typeface="Cambria Math" panose="02040503050406030204" pitchFamily="18" charset="0"/>
                          </a:rPr>
                        </m:ctrlPr>
                      </m:fPr>
                      <m:num>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charset="0"/>
                              </a:rPr>
                              <m:t>−</m:t>
                            </m:r>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num>
                      <m:den>
                        <m:d>
                          <m:dPr>
                            <m:begChr m:val="‖"/>
                            <m:endChr m:val="‖"/>
                            <m:ctrlPr>
                              <a:rPr lang="mr-IN" sz="1800" i="1">
                                <a:solidFill>
                                  <a:schemeClr val="accent1"/>
                                </a:solidFill>
                                <a:latin typeface="Cambria Math" panose="02040503050406030204" pitchFamily="18" charset="0"/>
                              </a:rPr>
                            </m:ctrlPr>
                          </m:dPr>
                          <m:e>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e>
                        </m:d>
                      </m:den>
                    </m:f>
                    <m:r>
                      <a:rPr lang="en-US" sz="1800" i="1">
                        <a:solidFill>
                          <a:schemeClr val="accent1"/>
                        </a:solidFill>
                        <a:latin typeface="Cambria Math" panose="02040503050406030204" pitchFamily="18" charset="0"/>
                      </a:rPr>
                      <m:t> </m:t>
                    </m:r>
                  </m:oMath>
                </a14:m>
                <a:endParaRPr lang="en-US" sz="1800" dirty="0"/>
              </a:p>
              <a:p>
                <a:pPr lvl="2"/>
                <a:r>
                  <a:rPr lang="en-US" sz="1800" dirty="0"/>
                  <a:t>The opposite direction of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oMath>
                </a14:m>
                <a:endParaRPr lang="en-US" sz="1800" dirty="0"/>
              </a:p>
              <a:p>
                <a:pPr lvl="2"/>
                <a:r>
                  <a:rPr lang="en-US" sz="1800" dirty="0"/>
                  <a:t>Coming from first-order approximation</a:t>
                </a:r>
              </a:p>
              <a:p>
                <a:pPr lvl="2"/>
                <a:endParaRPr lang="en-US" sz="300" dirty="0"/>
              </a:p>
              <a:p>
                <a:pPr lvl="1"/>
                <a14:m>
                  <m:oMath xmlns:m="http://schemas.openxmlformats.org/officeDocument/2006/math">
                    <m:sSub>
                      <m:sSubPr>
                        <m:ctrlPr>
                          <a:rPr lang="en-US" sz="1800" i="1" smtClean="0">
                            <a:solidFill>
                              <a:schemeClr val="accent2"/>
                            </a:solidFill>
                            <a:latin typeface="Cambria Math" panose="02040503050406030204" pitchFamily="18" charset="0"/>
                            <a:ea typeface="Cambria Math" charset="0"/>
                            <a:cs typeface="Cambria Math" charset="0"/>
                          </a:rPr>
                        </m:ctrlPr>
                      </m:sSubPr>
                      <m:e>
                        <m:r>
                          <a:rPr lang="en-US" sz="1800" i="1" smtClean="0">
                            <a:solidFill>
                              <a:schemeClr val="accent2"/>
                            </a:solidFill>
                            <a:latin typeface="Cambria Math" charset="0"/>
                            <a:ea typeface="Cambria Math" charset="0"/>
                            <a:cs typeface="Cambria Math" charset="0"/>
                          </a:rPr>
                          <m:t>𝜂</m:t>
                        </m:r>
                      </m:e>
                      <m:sub>
                        <m:r>
                          <a:rPr lang="en-US" sz="1800" i="1" smtClean="0">
                            <a:solidFill>
                              <a:schemeClr val="accent2"/>
                            </a:solidFill>
                            <a:latin typeface="Cambria Math" charset="0"/>
                            <a:ea typeface="Cambria Math" charset="0"/>
                            <a:cs typeface="Cambria Math" charset="0"/>
                          </a:rPr>
                          <m:t>𝑡</m:t>
                        </m:r>
                      </m:sub>
                    </m:sSub>
                    <m:r>
                      <a:rPr lang="en-US" sz="1800">
                        <a:latin typeface="Cambria Math" charset="0"/>
                        <a:ea typeface="Cambria Math" charset="0"/>
                        <a:cs typeface="Cambria Math" charset="0"/>
                      </a:rPr>
                      <m:t>:</m:t>
                    </m:r>
                  </m:oMath>
                </a14:m>
                <a:r>
                  <a:rPr lang="en-US" sz="1800" dirty="0"/>
                  <a:t> a scalar, determining how much to update</a:t>
                </a:r>
              </a:p>
              <a:p>
                <a:pPr lvl="2"/>
                <a14:m>
                  <m:oMath xmlns:m="http://schemas.openxmlformats.org/officeDocument/2006/math">
                    <m:sSub>
                      <m:sSubPr>
                        <m:ctrlPr>
                          <a:rPr lang="en-US" sz="1800" i="1">
                            <a:solidFill>
                              <a:schemeClr val="accent2"/>
                            </a:solidFill>
                            <a:latin typeface="Cambria Math" panose="02040503050406030204" pitchFamily="18" charset="0"/>
                            <a:ea typeface="Cambria Math" charset="0"/>
                            <a:cs typeface="Cambria Math" charset="0"/>
                          </a:rPr>
                        </m:ctrlPr>
                      </m:sSubPr>
                      <m:e>
                        <m:r>
                          <a:rPr lang="en-US" sz="1800" i="1">
                            <a:solidFill>
                              <a:schemeClr val="accent2"/>
                            </a:solidFill>
                            <a:latin typeface="Cambria Math" charset="0"/>
                            <a:ea typeface="Cambria Math" charset="0"/>
                            <a:cs typeface="Cambria Math" charset="0"/>
                          </a:rPr>
                          <m:t>𝜂</m:t>
                        </m:r>
                      </m:e>
                      <m:sub>
                        <m:r>
                          <a:rPr lang="en-US" sz="1800" i="1">
                            <a:solidFill>
                              <a:schemeClr val="accent2"/>
                            </a:solidFill>
                            <a:latin typeface="Cambria Math" charset="0"/>
                            <a:ea typeface="Cambria Math" charset="0"/>
                            <a:cs typeface="Cambria Math" charset="0"/>
                          </a:rPr>
                          <m:t>𝑡</m:t>
                        </m:r>
                      </m:sub>
                    </m:sSub>
                    <m:r>
                      <a:rPr lang="en-US" sz="1800" i="1">
                        <a:solidFill>
                          <a:schemeClr val="accent1"/>
                        </a:solidFill>
                        <a:latin typeface="Cambria Math" charset="0"/>
                        <a:ea typeface="Cambria Math" charset="0"/>
                        <a:cs typeface="Cambria Math" charset="0"/>
                      </a:rPr>
                      <m:t>=</m:t>
                    </m:r>
                    <m:r>
                      <a:rPr lang="en-US" sz="1800" i="1">
                        <a:solidFill>
                          <a:schemeClr val="accent2"/>
                        </a:solidFill>
                        <a:latin typeface="Cambria Math" charset="0"/>
                        <a:ea typeface="Cambria Math" charset="0"/>
                        <a:cs typeface="Cambria Math" charset="0"/>
                      </a:rPr>
                      <m:t>𝜂</m:t>
                    </m:r>
                    <m:d>
                      <m:dPr>
                        <m:begChr m:val="‖"/>
                        <m:endChr m:val="‖"/>
                        <m:ctrlPr>
                          <a:rPr lang="mr-IN" sz="1800" i="1">
                            <a:solidFill>
                              <a:schemeClr val="accent1"/>
                            </a:solidFill>
                            <a:latin typeface="Cambria Math" panose="02040503050406030204" pitchFamily="18" charset="0"/>
                          </a:rPr>
                        </m:ctrlPr>
                      </m:dPr>
                      <m:e>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e>
                    </m:d>
                  </m:oMath>
                </a14:m>
                <a:endParaRPr lang="en-US" sz="1800" dirty="0"/>
              </a:p>
              <a:p>
                <a:pPr lvl="2"/>
                <a:r>
                  <a:rPr lang="en-US" sz="1800" dirty="0"/>
                  <a:t>set </a:t>
                </a:r>
                <a14:m>
                  <m:oMath xmlns:m="http://schemas.openxmlformats.org/officeDocument/2006/math">
                    <m:sSub>
                      <m:sSubPr>
                        <m:ctrlPr>
                          <a:rPr lang="en-US" sz="1800" i="1">
                            <a:solidFill>
                              <a:schemeClr val="accent2"/>
                            </a:solidFill>
                            <a:latin typeface="Cambria Math" panose="02040503050406030204" pitchFamily="18" charset="0"/>
                            <a:ea typeface="Cambria Math" charset="0"/>
                            <a:cs typeface="Cambria Math" charset="0"/>
                          </a:rPr>
                        </m:ctrlPr>
                      </m:sSubPr>
                      <m:e>
                        <m:r>
                          <a:rPr lang="en-US" sz="1800" i="1">
                            <a:solidFill>
                              <a:schemeClr val="accent2"/>
                            </a:solidFill>
                            <a:latin typeface="Cambria Math" charset="0"/>
                            <a:ea typeface="Cambria Math" charset="0"/>
                            <a:cs typeface="Cambria Math" charset="0"/>
                          </a:rPr>
                          <m:t>𝜂</m:t>
                        </m:r>
                      </m:e>
                      <m:sub>
                        <m:r>
                          <a:rPr lang="en-US" sz="1800" i="1">
                            <a:solidFill>
                              <a:schemeClr val="accent2"/>
                            </a:solidFill>
                            <a:latin typeface="Cambria Math" charset="0"/>
                            <a:ea typeface="Cambria Math" charset="0"/>
                            <a:cs typeface="Cambria Math" charset="0"/>
                          </a:rPr>
                          <m:t>𝑡</m:t>
                        </m:r>
                      </m:sub>
                    </m:sSub>
                  </m:oMath>
                </a14:m>
                <a:r>
                  <a:rPr lang="en-US" sz="1800" dirty="0">
                    <a:solidFill>
                      <a:schemeClr val="accent2"/>
                    </a:solidFill>
                  </a:rPr>
                  <a:t> </a:t>
                </a:r>
                <a:r>
                  <a:rPr lang="en-US" sz="1800" dirty="0"/>
                  <a:t>smaller when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oMath>
                </a14:m>
                <a:r>
                  <a:rPr lang="en-US" sz="1800" dirty="0"/>
                  <a:t> is smaller (could be closer to the minimum)</a:t>
                </a:r>
              </a:p>
              <a:p>
                <a:pPr lvl="1"/>
                <a:endParaRPr lang="en-US" sz="600" dirty="0"/>
              </a:p>
              <a:p>
                <a:r>
                  <a:rPr lang="en-US" sz="1800" dirty="0"/>
                  <a:t>Gradient descent: </a:t>
                </a:r>
                <a14:m>
                  <m:oMath xmlns:m="http://schemas.openxmlformats.org/officeDocument/2006/math">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r>
                          <a:rPr lang="en-US" sz="1800" i="1">
                            <a:solidFill>
                              <a:schemeClr val="accent1"/>
                            </a:solidFill>
                            <a:latin typeface="Cambria Math" charset="0"/>
                          </a:rPr>
                          <m:t>+1</m:t>
                        </m:r>
                      </m:e>
                    </m:d>
                    <m:r>
                      <a:rPr lang="en-US" sz="1800" i="1">
                        <a:solidFill>
                          <a:schemeClr val="accent1"/>
                        </a:solidFill>
                        <a:latin typeface="Cambria Math" charset="0"/>
                        <a:ea typeface="Cambria Math" charset="0"/>
                        <a:cs typeface="Cambria Math" charset="0"/>
                      </a:rPr>
                      <m:t>←</m:t>
                    </m:r>
                    <m:acc>
                      <m:accPr>
                        <m:chr m:val="⃗"/>
                        <m:ctrlPr>
                          <a:rPr lang="en-US" sz="1800" i="1">
                            <a:solidFill>
                              <a:schemeClr val="accent1"/>
                            </a:solidFill>
                            <a:latin typeface="Cambria Math" panose="02040503050406030204" pitchFamily="18" charset="0"/>
                            <a:ea typeface="Cambria Math" charset="0"/>
                            <a:cs typeface="Cambria Math" charset="0"/>
                          </a:rPr>
                        </m:ctrlPr>
                      </m:accPr>
                      <m:e>
                        <m:r>
                          <a:rPr lang="en-US" sz="1800" i="1">
                            <a:solidFill>
                              <a:schemeClr val="accent1"/>
                            </a:solidFill>
                            <a:latin typeface="Cambria Math" charset="0"/>
                            <a:ea typeface="Cambria Math" charset="0"/>
                            <a:cs typeface="Cambria Math" charset="0"/>
                          </a:rPr>
                          <m:t>𝑤</m:t>
                        </m:r>
                      </m:e>
                    </m:acc>
                    <m:d>
                      <m:dPr>
                        <m:ctrlPr>
                          <a:rPr lang="en-US" sz="1800" i="1" dirty="0">
                            <a:solidFill>
                              <a:schemeClr val="accent1"/>
                            </a:solidFill>
                            <a:latin typeface="Cambria Math" panose="02040503050406030204" pitchFamily="18" charset="0"/>
                            <a:ea typeface="Cambria Math" charset="0"/>
                            <a:cs typeface="Cambria Math" charset="0"/>
                          </a:rPr>
                        </m:ctrlPr>
                      </m:dPr>
                      <m:e>
                        <m:r>
                          <a:rPr lang="en-US" sz="1800" i="1">
                            <a:solidFill>
                              <a:schemeClr val="accent1"/>
                            </a:solidFill>
                            <a:latin typeface="Cambria Math" charset="0"/>
                            <a:ea typeface="Cambria Math" charset="0"/>
                            <a:cs typeface="Cambria Math" charset="0"/>
                          </a:rPr>
                          <m:t>𝑡</m:t>
                        </m:r>
                      </m:e>
                    </m:d>
                    <m:r>
                      <a:rPr lang="en-US" sz="1800" b="0" i="1" smtClean="0">
                        <a:solidFill>
                          <a:schemeClr val="accent1"/>
                        </a:solidFill>
                        <a:latin typeface="Cambria Math" panose="02040503050406030204" pitchFamily="18" charset="0"/>
                        <a:ea typeface="Cambria Math" charset="0"/>
                        <a:cs typeface="Cambria Math" charset="0"/>
                      </a:rPr>
                      <m:t>−</m:t>
                    </m:r>
                    <m:r>
                      <a:rPr lang="en-US" sz="1800" b="0" i="1" smtClean="0">
                        <a:solidFill>
                          <a:schemeClr val="accent1"/>
                        </a:solidFill>
                        <a:latin typeface="Cambria Math" panose="02040503050406030204" pitchFamily="18" charset="0"/>
                        <a:ea typeface="Cambria Math" charset="0"/>
                        <a:cs typeface="Cambria Math" charset="0"/>
                      </a:rPr>
                      <m:t>𝜂</m:t>
                    </m:r>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oMath>
                </a14:m>
                <a:endParaRPr lang="en-US" sz="1800" dirty="0"/>
              </a:p>
            </p:txBody>
          </p:sp>
        </mc:Choice>
        <mc:Fallback xmlns="">
          <p:sp>
            <p:nvSpPr>
              <p:cNvPr id="5" name="Content Placeholder 2">
                <a:extLst>
                  <a:ext uri="{FF2B5EF4-FFF2-40B4-BE49-F238E27FC236}">
                    <a16:creationId xmlns:a16="http://schemas.microsoft.com/office/drawing/2014/main" id="{93B19273-89A1-934A-9876-9ADB70945536}"/>
                  </a:ext>
                </a:extLst>
              </p:cNvPr>
              <p:cNvSpPr txBox="1">
                <a:spLocks noRot="1" noChangeAspect="1" noMove="1" noResize="1" noEditPoints="1" noAdjustHandles="1" noChangeArrowheads="1" noChangeShapeType="1" noTextEdit="1"/>
              </p:cNvSpPr>
              <p:nvPr/>
            </p:nvSpPr>
            <p:spPr>
              <a:xfrm>
                <a:off x="3635116" y="3156471"/>
                <a:ext cx="8469442" cy="3559122"/>
              </a:xfrm>
              <a:prstGeom prst="rect">
                <a:avLst/>
              </a:prstGeom>
              <a:blipFill>
                <a:blip r:embed="rId5"/>
                <a:stretch>
                  <a:fillRect l="-449" t="-2491"/>
                </a:stretch>
              </a:blipFill>
            </p:spPr>
            <p:txBody>
              <a:bodyPr/>
              <a:lstStyle/>
              <a:p>
                <a:r>
                  <a:rPr lang="en-US">
                    <a:noFill/>
                  </a:rPr>
                  <a:t> </a:t>
                </a:r>
              </a:p>
            </p:txBody>
          </p:sp>
        </mc:Fallback>
      </mc:AlternateContent>
    </p:spTree>
    <p:extLst>
      <p:ext uri="{BB962C8B-B14F-4D97-AF65-F5344CB8AC3E}">
        <p14:creationId xmlns:p14="http://schemas.microsoft.com/office/powerpoint/2010/main" val="23624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learning rate? </a:t>
            </a:r>
          </a:p>
        </p:txBody>
      </p:sp>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2"/>
          <a:stretch>
            <a:fillRect/>
          </a:stretch>
        </p:blipFill>
        <p:spPr>
          <a:xfrm>
            <a:off x="7854845" y="104297"/>
            <a:ext cx="4097311" cy="1973090"/>
          </a:xfrm>
          <a:prstGeom prst="rect">
            <a:avLst/>
          </a:prstGeom>
          <a:ln w="3175">
            <a:solidFill>
              <a:schemeClr val="tx1"/>
            </a:solidFill>
          </a:ln>
        </p:spPr>
      </p:pic>
      <p:pic>
        <p:nvPicPr>
          <p:cNvPr id="5" name="Picture 4">
            <a:extLst>
              <a:ext uri="{FF2B5EF4-FFF2-40B4-BE49-F238E27FC236}">
                <a16:creationId xmlns:a16="http://schemas.microsoft.com/office/drawing/2014/main" id="{0B6D636D-9DDA-4E40-94BB-29715617ED03}"/>
              </a:ext>
            </a:extLst>
          </p:cNvPr>
          <p:cNvPicPr>
            <a:picLocks noChangeAspect="1"/>
          </p:cNvPicPr>
          <p:nvPr/>
        </p:nvPicPr>
        <p:blipFill>
          <a:blip r:embed="rId3"/>
          <a:stretch>
            <a:fillRect/>
          </a:stretch>
        </p:blipFill>
        <p:spPr>
          <a:xfrm>
            <a:off x="1304983" y="2946459"/>
            <a:ext cx="3199562" cy="2863180"/>
          </a:xfrm>
          <a:prstGeom prst="rect">
            <a:avLst/>
          </a:prstGeom>
        </p:spPr>
      </p:pic>
      <p:pic>
        <p:nvPicPr>
          <p:cNvPr id="6" name="Picture 5">
            <a:extLst>
              <a:ext uri="{FF2B5EF4-FFF2-40B4-BE49-F238E27FC236}">
                <a16:creationId xmlns:a16="http://schemas.microsoft.com/office/drawing/2014/main" id="{B7E87AC8-9469-AA4A-BE7C-833F82BAB695}"/>
              </a:ext>
            </a:extLst>
          </p:cNvPr>
          <p:cNvPicPr>
            <a:picLocks noChangeAspect="1"/>
          </p:cNvPicPr>
          <p:nvPr/>
        </p:nvPicPr>
        <p:blipFill>
          <a:blip r:embed="rId4"/>
          <a:stretch>
            <a:fillRect/>
          </a:stretch>
        </p:blipFill>
        <p:spPr>
          <a:xfrm>
            <a:off x="5560921" y="2946459"/>
            <a:ext cx="5792879" cy="3054427"/>
          </a:xfrm>
          <a:prstGeom prst="rect">
            <a:avLst/>
          </a:prstGeom>
        </p:spPr>
      </p:pic>
      <p:sp>
        <p:nvSpPr>
          <p:cNvPr id="8" name="TextBox 7">
            <a:extLst>
              <a:ext uri="{FF2B5EF4-FFF2-40B4-BE49-F238E27FC236}">
                <a16:creationId xmlns:a16="http://schemas.microsoft.com/office/drawing/2014/main" id="{8BFA9EF3-1D8C-784F-A6F6-878B01B90154}"/>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53929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learning rate? </a:t>
                </a:r>
              </a:p>
              <a:p>
                <a:endParaRPr lang="en-US" dirty="0"/>
              </a:p>
              <a:p>
                <a:r>
                  <a:rPr lang="en-US" dirty="0"/>
                  <a:t>Variable learning rate gradient descent</a:t>
                </a:r>
              </a:p>
              <a:p>
                <a:pPr lvl="1"/>
                <a:r>
                  <a:rPr lang="en-US" dirty="0"/>
                  <a:t>Intuition:</a:t>
                </a:r>
              </a:p>
              <a:p>
                <a:pPr lvl="2"/>
                <a:r>
                  <a:rPr lang="en-US" dirty="0"/>
                  <a:t>Start with some learning rate </a:t>
                </a:r>
                <a14:m>
                  <m:oMath xmlns:m="http://schemas.openxmlformats.org/officeDocument/2006/math">
                    <m:r>
                      <a:rPr lang="en-US" b="0" i="1" smtClean="0">
                        <a:solidFill>
                          <a:schemeClr val="accent1"/>
                        </a:solidFill>
                        <a:latin typeface="Cambria Math" panose="02040503050406030204" pitchFamily="18" charset="0"/>
                      </a:rPr>
                      <m:t>𝜂</m:t>
                    </m:r>
                  </m:oMath>
                </a14:m>
                <a:endParaRPr lang="en-US" dirty="0">
                  <a:solidFill>
                    <a:schemeClr val="accent1"/>
                  </a:solidFill>
                </a:endParaRPr>
              </a:p>
              <a:p>
                <a:pPr lvl="2"/>
                <a:r>
                  <a:rPr lang="en-US" dirty="0"/>
                  <a:t>Do gradient descent</a:t>
                </a:r>
              </a:p>
              <a:p>
                <a:pPr lvl="2"/>
                <a:r>
                  <a:rPr lang="en-US" dirty="0"/>
                  <a:t>If the update leads to a “smaller” error</a:t>
                </a:r>
              </a:p>
              <a:p>
                <a:pPr lvl="3"/>
                <a:r>
                  <a:rPr lang="en-US" dirty="0"/>
                  <a:t>Slightly increase </a:t>
                </a:r>
                <a14:m>
                  <m:oMath xmlns:m="http://schemas.openxmlformats.org/officeDocument/2006/math">
                    <m:r>
                      <a:rPr lang="en-US" i="1" smtClean="0">
                        <a:solidFill>
                          <a:schemeClr val="accent1"/>
                        </a:solidFill>
                        <a:latin typeface="Cambria Math" panose="02040503050406030204" pitchFamily="18" charset="0"/>
                      </a:rPr>
                      <m:t>𝜂</m:t>
                    </m:r>
                  </m:oMath>
                </a14:m>
                <a:r>
                  <a:rPr lang="en-US" dirty="0"/>
                  <a:t> in the next step</a:t>
                </a:r>
              </a:p>
              <a:p>
                <a:pPr lvl="2"/>
                <a:r>
                  <a:rPr lang="en-US" dirty="0"/>
                  <a:t>If the update leads to a “larger error”</a:t>
                </a:r>
              </a:p>
              <a:p>
                <a:pPr lvl="3"/>
                <a:r>
                  <a:rPr lang="en-US" dirty="0"/>
                  <a:t>Don’t update</a:t>
                </a:r>
              </a:p>
              <a:p>
                <a:pPr lvl="3"/>
                <a:r>
                  <a:rPr lang="en-US" dirty="0"/>
                  <a:t>Decrease </a:t>
                </a:r>
                <a14:m>
                  <m:oMath xmlns:m="http://schemas.openxmlformats.org/officeDocument/2006/math">
                    <m:r>
                      <a:rPr lang="en-US" i="1" smtClean="0">
                        <a:solidFill>
                          <a:schemeClr val="accent1"/>
                        </a:solidFill>
                        <a:latin typeface="Cambria Math" panose="02040503050406030204" pitchFamily="18" charset="0"/>
                      </a:rPr>
                      <m:t>𝜂</m:t>
                    </m:r>
                  </m:oMath>
                </a14:m>
                <a:r>
                  <a:rPr lang="en-US" dirty="0"/>
                  <a:t> and re-do it again</a:t>
                </a:r>
              </a:p>
              <a:p>
                <a:pPr lvl="3"/>
                <a:endParaRPr lang="en-US" dirty="0"/>
              </a:p>
            </p:txBody>
          </p:sp>
        </mc:Choice>
        <mc:Fallback xmlns="">
          <p:sp>
            <p:nvSpPr>
              <p:cNvPr id="3" name="Content Placeholder 2">
                <a:extLst>
                  <a:ext uri="{FF2B5EF4-FFF2-40B4-BE49-F238E27FC236}">
                    <a16:creationId xmlns:a16="http://schemas.microsoft.com/office/drawing/2014/main" id="{6FAA2681-8773-7240-B0FC-C2BCD4195BA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3"/>
          <a:stretch>
            <a:fillRect/>
          </a:stretch>
        </p:blipFill>
        <p:spPr>
          <a:xfrm>
            <a:off x="7854845" y="104297"/>
            <a:ext cx="4097311" cy="1973090"/>
          </a:xfrm>
          <a:prstGeom prst="rect">
            <a:avLst/>
          </a:prstGeom>
          <a:ln w="3175">
            <a:solidFill>
              <a:schemeClr val="tx1"/>
            </a:solidFill>
          </a:ln>
        </p:spPr>
      </p:pic>
      <p:pic>
        <p:nvPicPr>
          <p:cNvPr id="7" name="Picture 6">
            <a:extLst>
              <a:ext uri="{FF2B5EF4-FFF2-40B4-BE49-F238E27FC236}">
                <a16:creationId xmlns:a16="http://schemas.microsoft.com/office/drawing/2014/main" id="{E1A85890-3C1C-3F49-AE8C-63BD69610D17}"/>
              </a:ext>
            </a:extLst>
          </p:cNvPr>
          <p:cNvPicPr>
            <a:picLocks noChangeAspect="1"/>
          </p:cNvPicPr>
          <p:nvPr/>
        </p:nvPicPr>
        <p:blipFill>
          <a:blip r:embed="rId4"/>
          <a:stretch>
            <a:fillRect/>
          </a:stretch>
        </p:blipFill>
        <p:spPr>
          <a:xfrm>
            <a:off x="6533243" y="3925281"/>
            <a:ext cx="5219050" cy="2153231"/>
          </a:xfrm>
          <a:prstGeom prst="rect">
            <a:avLst/>
          </a:prstGeom>
        </p:spPr>
      </p:pic>
      <p:sp>
        <p:nvSpPr>
          <p:cNvPr id="8" name="TextBox 7">
            <a:extLst>
              <a:ext uri="{FF2B5EF4-FFF2-40B4-BE49-F238E27FC236}">
                <a16:creationId xmlns:a16="http://schemas.microsoft.com/office/drawing/2014/main" id="{A0E7D358-E34E-3B47-9627-D6DCB1101F06}"/>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320587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learning rate? </a:t>
                </a:r>
              </a:p>
              <a:p>
                <a:endParaRPr lang="en-US" dirty="0"/>
              </a:p>
              <a:p>
                <a:r>
                  <a:rPr lang="en-US" dirty="0"/>
                  <a:t>Steepest descent</a:t>
                </a:r>
              </a:p>
              <a:p>
                <a:pPr lvl="1"/>
                <a:r>
                  <a:rPr lang="en-US" dirty="0"/>
                  <a:t>Choosing </a:t>
                </a:r>
                <a14:m>
                  <m:oMath xmlns:m="http://schemas.openxmlformats.org/officeDocument/2006/math">
                    <m:r>
                      <a:rPr lang="en-US" b="0" i="1" smtClean="0">
                        <a:solidFill>
                          <a:schemeClr val="accent1"/>
                        </a:solidFill>
                        <a:latin typeface="Cambria Math" panose="02040503050406030204" pitchFamily="18" charset="0"/>
                      </a:rPr>
                      <m:t>𝜂</m:t>
                    </m:r>
                  </m:oMath>
                </a14:m>
                <a:r>
                  <a:rPr lang="en-US" dirty="0"/>
                  <a:t> that minimizes the error</a:t>
                </a:r>
              </a:p>
              <a:p>
                <a:pPr lvl="3"/>
                <a:endParaRPr lang="en-US" dirty="0"/>
              </a:p>
            </p:txBody>
          </p:sp>
        </mc:Choice>
        <mc:Fallback xmlns="">
          <p:sp>
            <p:nvSpPr>
              <p:cNvPr id="3" name="Content Placeholder 2">
                <a:extLst>
                  <a:ext uri="{FF2B5EF4-FFF2-40B4-BE49-F238E27FC236}">
                    <a16:creationId xmlns:a16="http://schemas.microsoft.com/office/drawing/2014/main" id="{6FAA2681-8773-7240-B0FC-C2BCD4195BA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3"/>
          <a:stretch>
            <a:fillRect/>
          </a:stretch>
        </p:blipFill>
        <p:spPr>
          <a:xfrm>
            <a:off x="7854845" y="104297"/>
            <a:ext cx="4097311" cy="1973090"/>
          </a:xfrm>
          <a:prstGeom prst="rect">
            <a:avLst/>
          </a:prstGeom>
          <a:ln w="3175">
            <a:solidFill>
              <a:schemeClr val="tx1"/>
            </a:solidFill>
          </a:ln>
        </p:spPr>
      </p:pic>
      <p:pic>
        <p:nvPicPr>
          <p:cNvPr id="5" name="Picture 4">
            <a:extLst>
              <a:ext uri="{FF2B5EF4-FFF2-40B4-BE49-F238E27FC236}">
                <a16:creationId xmlns:a16="http://schemas.microsoft.com/office/drawing/2014/main" id="{DAD27F59-8AE5-0E4B-8FF0-86AB83A0C98B}"/>
              </a:ext>
            </a:extLst>
          </p:cNvPr>
          <p:cNvPicPr>
            <a:picLocks noChangeAspect="1"/>
          </p:cNvPicPr>
          <p:nvPr/>
        </p:nvPicPr>
        <p:blipFill>
          <a:blip r:embed="rId4"/>
          <a:stretch>
            <a:fillRect/>
          </a:stretch>
        </p:blipFill>
        <p:spPr>
          <a:xfrm>
            <a:off x="1417317" y="3903858"/>
            <a:ext cx="5153373" cy="1731676"/>
          </a:xfrm>
          <a:prstGeom prst="rect">
            <a:avLst/>
          </a:prstGeom>
        </p:spPr>
      </p:pic>
      <p:sp>
        <p:nvSpPr>
          <p:cNvPr id="8" name="TextBox 7">
            <a:extLst>
              <a:ext uri="{FF2B5EF4-FFF2-40B4-BE49-F238E27FC236}">
                <a16:creationId xmlns:a16="http://schemas.microsoft.com/office/drawing/2014/main" id="{B3FDCB42-6463-8241-8865-233F03C9E7A5}"/>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
        <p:nvSpPr>
          <p:cNvPr id="10" name="TextBox 9">
            <a:extLst>
              <a:ext uri="{FF2B5EF4-FFF2-40B4-BE49-F238E27FC236}">
                <a16:creationId xmlns:a16="http://schemas.microsoft.com/office/drawing/2014/main" id="{D44EC532-2B49-5E4F-B5D5-543181859342}"/>
              </a:ext>
            </a:extLst>
          </p:cNvPr>
          <p:cNvSpPr txBox="1"/>
          <p:nvPr/>
        </p:nvSpPr>
        <p:spPr>
          <a:xfrm>
            <a:off x="6731833" y="4001294"/>
            <a:ext cx="6097248" cy="2031325"/>
          </a:xfrm>
          <a:prstGeom prst="rect">
            <a:avLst/>
          </a:prstGeom>
          <a:noFill/>
        </p:spPr>
        <p:txBody>
          <a:bodyPr wrap="square">
            <a:spAutoFit/>
          </a:bodyPr>
          <a:lstStyle/>
          <a:p>
            <a:pPr marL="285750" indent="-285750">
              <a:buFont typeface="Arial" panose="020B0604020202020204" pitchFamily="34" charset="0"/>
              <a:buChar char="•"/>
            </a:pPr>
            <a:r>
              <a:rPr lang="en-US" dirty="0"/>
              <a:t>Line search</a:t>
            </a:r>
          </a:p>
          <a:p>
            <a:pPr marL="742950" lvl="1" indent="-285750">
              <a:buFont typeface="Arial" panose="020B0604020202020204" pitchFamily="34" charset="0"/>
              <a:buChar char="•"/>
            </a:pPr>
            <a:r>
              <a:rPr lang="en-US" dirty="0"/>
              <a:t>Doubling trick:</a:t>
            </a:r>
          </a:p>
          <a:p>
            <a:pPr marL="1200150" lvl="2" indent="-285750">
              <a:buFont typeface="Arial" panose="020B0604020202020204" pitchFamily="34" charset="0"/>
              <a:buChar char="•"/>
            </a:pPr>
            <a:r>
              <a:rPr lang="en-US" dirty="0"/>
              <a:t>Find the interval containing the minimum</a:t>
            </a:r>
          </a:p>
          <a:p>
            <a:pPr marL="742950" lvl="1" indent="-285750">
              <a:buFont typeface="Arial" panose="020B0604020202020204" pitchFamily="34" charset="0"/>
              <a:buChar char="•"/>
            </a:pPr>
            <a:r>
              <a:rPr lang="en-US" dirty="0"/>
              <a:t>Bisection algorithm</a:t>
            </a:r>
          </a:p>
          <a:p>
            <a:pPr marL="1200150" lvl="2" indent="-285750">
              <a:buFont typeface="Arial" panose="020B0604020202020204" pitchFamily="34" charset="0"/>
              <a:buChar char="•"/>
            </a:pPr>
            <a:r>
              <a:rPr lang="en-US" dirty="0"/>
              <a:t>Apply binary search within the interval</a:t>
            </a:r>
          </a:p>
          <a:p>
            <a:pPr lvl="3"/>
            <a:endParaRPr lang="en-US" dirty="0"/>
          </a:p>
          <a:p>
            <a:pPr lvl="2"/>
            <a:endParaRPr lang="en-US" dirty="0"/>
          </a:p>
        </p:txBody>
      </p:sp>
    </p:spTree>
    <p:extLst>
      <p:ext uri="{BB962C8B-B14F-4D97-AF65-F5344CB8AC3E}">
        <p14:creationId xmlns:p14="http://schemas.microsoft.com/office/powerpoint/2010/main" val="267564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update direction?</a:t>
            </a:r>
          </a:p>
          <a:p>
            <a:endParaRPr lang="en-US" dirty="0"/>
          </a:p>
          <a:p>
            <a:r>
              <a:rPr lang="en-US" dirty="0"/>
              <a:t>Conjugate gradient</a:t>
            </a:r>
          </a:p>
          <a:p>
            <a:pPr lvl="3"/>
            <a:endParaRPr lang="en-US" dirty="0"/>
          </a:p>
        </p:txBody>
      </p:sp>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2"/>
          <a:stretch>
            <a:fillRect/>
          </a:stretch>
        </p:blipFill>
        <p:spPr>
          <a:xfrm>
            <a:off x="7854845" y="104297"/>
            <a:ext cx="4097311" cy="1973090"/>
          </a:xfrm>
          <a:prstGeom prst="rect">
            <a:avLst/>
          </a:prstGeom>
          <a:ln w="3175">
            <a:solidFill>
              <a:schemeClr val="tx1"/>
            </a:solidFill>
          </a:ln>
        </p:spPr>
      </p:pic>
      <p:sp>
        <p:nvSpPr>
          <p:cNvPr id="8" name="TextBox 7">
            <a:extLst>
              <a:ext uri="{FF2B5EF4-FFF2-40B4-BE49-F238E27FC236}">
                <a16:creationId xmlns:a16="http://schemas.microsoft.com/office/drawing/2014/main" id="{B3FDCB42-6463-8241-8865-233F03C9E7A5}"/>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
        <p:nvSpPr>
          <p:cNvPr id="10" name="TextBox 9">
            <a:extLst>
              <a:ext uri="{FF2B5EF4-FFF2-40B4-BE49-F238E27FC236}">
                <a16:creationId xmlns:a16="http://schemas.microsoft.com/office/drawing/2014/main" id="{D44EC532-2B49-5E4F-B5D5-543181859342}"/>
              </a:ext>
            </a:extLst>
          </p:cNvPr>
          <p:cNvSpPr txBox="1"/>
          <p:nvPr/>
        </p:nvSpPr>
        <p:spPr>
          <a:xfrm>
            <a:off x="6731833" y="4001294"/>
            <a:ext cx="6097248" cy="646331"/>
          </a:xfrm>
          <a:prstGeom prst="rect">
            <a:avLst/>
          </a:prstGeom>
          <a:noFill/>
        </p:spPr>
        <p:txBody>
          <a:bodyPr wrap="square">
            <a:spAutoFit/>
          </a:bodyPr>
          <a:lstStyle/>
          <a:p>
            <a:pPr lvl="3"/>
            <a:endParaRPr lang="en-US" dirty="0"/>
          </a:p>
          <a:p>
            <a:pPr lvl="2"/>
            <a:endParaRPr lang="en-US" dirty="0"/>
          </a:p>
        </p:txBody>
      </p:sp>
      <p:sp>
        <p:nvSpPr>
          <p:cNvPr id="9" name="TextBox 8">
            <a:extLst>
              <a:ext uri="{FF2B5EF4-FFF2-40B4-BE49-F238E27FC236}">
                <a16:creationId xmlns:a16="http://schemas.microsoft.com/office/drawing/2014/main" id="{E5B139F0-D81E-0E43-9890-A986FB018C6B}"/>
              </a:ext>
            </a:extLst>
          </p:cNvPr>
          <p:cNvSpPr txBox="1"/>
          <p:nvPr/>
        </p:nvSpPr>
        <p:spPr>
          <a:xfrm>
            <a:off x="4886169" y="3476350"/>
            <a:ext cx="6766809" cy="2862322"/>
          </a:xfrm>
          <a:prstGeom prst="rect">
            <a:avLst/>
          </a:prstGeom>
          <a:noFill/>
        </p:spPr>
        <p:txBody>
          <a:bodyPr wrap="square">
            <a:spAutoFit/>
          </a:bodyPr>
          <a:lstStyle/>
          <a:p>
            <a:pPr marL="285750" indent="-285750">
              <a:buFont typeface="Arial" panose="020B0604020202020204" pitchFamily="34" charset="0"/>
              <a:buChar char="•"/>
            </a:pPr>
            <a:r>
              <a:rPr lang="en-US" dirty="0"/>
              <a:t>Intuition:</a:t>
            </a:r>
          </a:p>
          <a:p>
            <a:pPr marL="742950" lvl="1" indent="-285750">
              <a:buFont typeface="Arial" panose="020B0604020202020204" pitchFamily="34" charset="0"/>
              <a:buChar char="•"/>
            </a:pPr>
            <a:r>
              <a:rPr lang="en-US" dirty="0"/>
              <a:t>Apply steepest descent in each step</a:t>
            </a:r>
          </a:p>
          <a:p>
            <a:pPr marL="742950" lvl="1" indent="-285750">
              <a:buFont typeface="Arial" panose="020B0604020202020204" pitchFamily="34" charset="0"/>
              <a:buChar char="•"/>
            </a:pPr>
            <a:r>
              <a:rPr lang="en-US" dirty="0"/>
              <a:t>Choose the update “direction” that is orthogonal to the previous direction</a:t>
            </a:r>
          </a:p>
          <a:p>
            <a:pPr marL="742950" lvl="1" indent="-285750">
              <a:buFont typeface="Arial" panose="020B0604020202020204" pitchFamily="34" charset="0"/>
              <a:buChar char="•"/>
            </a:pPr>
            <a:r>
              <a:rPr lang="en-US" dirty="0"/>
              <a:t>Why?</a:t>
            </a:r>
          </a:p>
          <a:p>
            <a:pPr marL="1200150" lvl="2" indent="-285750">
              <a:buFont typeface="Arial" panose="020B0604020202020204" pitchFamily="34" charset="0"/>
              <a:buChar char="•"/>
            </a:pPr>
            <a:r>
              <a:rPr lang="en-US" dirty="0"/>
              <a:t>Steepest descent has reached the “minimum” in the update direction</a:t>
            </a:r>
          </a:p>
          <a:p>
            <a:pPr marL="1200150" lvl="2" indent="-285750">
              <a:buFont typeface="Arial" panose="020B0604020202020204" pitchFamily="34" charset="0"/>
              <a:buChar char="•"/>
            </a:pPr>
            <a:r>
              <a:rPr lang="en-US" dirty="0"/>
              <a:t>It might help to not “redo” the work in the same direction; therefore, choose an orthogonal direction</a:t>
            </a:r>
          </a:p>
          <a:p>
            <a:pPr lvl="2"/>
            <a:endParaRPr lang="en-US" dirty="0"/>
          </a:p>
        </p:txBody>
      </p:sp>
      <p:pic>
        <p:nvPicPr>
          <p:cNvPr id="7" name="Picture 6">
            <a:extLst>
              <a:ext uri="{FF2B5EF4-FFF2-40B4-BE49-F238E27FC236}">
                <a16:creationId xmlns:a16="http://schemas.microsoft.com/office/drawing/2014/main" id="{D60D2244-33CC-FA4D-A929-D7E20787CBE7}"/>
              </a:ext>
            </a:extLst>
          </p:cNvPr>
          <p:cNvPicPr>
            <a:picLocks noChangeAspect="1"/>
          </p:cNvPicPr>
          <p:nvPr/>
        </p:nvPicPr>
        <p:blipFill>
          <a:blip r:embed="rId3"/>
          <a:stretch>
            <a:fillRect/>
          </a:stretch>
        </p:blipFill>
        <p:spPr>
          <a:xfrm>
            <a:off x="1041817" y="3395542"/>
            <a:ext cx="3719806" cy="3104838"/>
          </a:xfrm>
          <a:prstGeom prst="rect">
            <a:avLst/>
          </a:prstGeom>
        </p:spPr>
      </p:pic>
    </p:spTree>
    <p:extLst>
      <p:ext uri="{BB962C8B-B14F-4D97-AF65-F5344CB8AC3E}">
        <p14:creationId xmlns:p14="http://schemas.microsoft.com/office/powerpoint/2010/main" val="79013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normAutofit/>
              </a:bodyPr>
              <a:lstStyle/>
              <a:p>
                <a:r>
                  <a:rPr lang="en-US" dirty="0"/>
                  <a:t>Beyond first-order optimization</a:t>
                </a:r>
              </a:p>
              <a:p>
                <a:endParaRPr lang="en-US" dirty="0"/>
              </a:p>
              <a:p>
                <a:r>
                  <a:rPr lang="en-US" dirty="0"/>
                  <a:t>Why do we choose (negative) gradient as the update direction?</a:t>
                </a:r>
              </a:p>
              <a:p>
                <a:pPr lvl="1"/>
                <a:r>
                  <a:rPr lang="en-US" dirty="0"/>
                  <a:t>Intuition: Choose </a:t>
                </a:r>
                <a14:m>
                  <m:oMath xmlns:m="http://schemas.openxmlformats.org/officeDocument/2006/math">
                    <m:sSub>
                      <m:sSubPr>
                        <m:ctrlPr>
                          <a:rPr lang="en-US" i="1">
                            <a:solidFill>
                              <a:srgbClr val="00B050"/>
                            </a:solidFill>
                            <a:latin typeface="Cambria Math" panose="02040503050406030204" pitchFamily="18" charset="0"/>
                            <a:ea typeface="Cambria Math" charset="0"/>
                            <a:cs typeface="Cambria Math" charset="0"/>
                          </a:rPr>
                        </m:ctrlPr>
                      </m:sSubPr>
                      <m:e>
                        <m:acc>
                          <m:accPr>
                            <m:chr m:val="⃗"/>
                            <m:ctrlPr>
                              <a:rPr lang="en-US" i="1">
                                <a:solidFill>
                                  <a:srgbClr val="00B050"/>
                                </a:solidFill>
                                <a:latin typeface="Cambria Math" panose="02040503050406030204" pitchFamily="18" charset="0"/>
                                <a:ea typeface="Cambria Math" charset="0"/>
                                <a:cs typeface="Cambria Math" charset="0"/>
                              </a:rPr>
                            </m:ctrlPr>
                          </m:accPr>
                          <m:e>
                            <m:r>
                              <a:rPr lang="en-US" i="1">
                                <a:solidFill>
                                  <a:srgbClr val="00B050"/>
                                </a:solidFill>
                                <a:latin typeface="Cambria Math" charset="0"/>
                                <a:ea typeface="Cambria Math" charset="0"/>
                                <a:cs typeface="Cambria Math" charset="0"/>
                              </a:rPr>
                              <m:t>𝑣</m:t>
                            </m:r>
                          </m:e>
                        </m:acc>
                      </m:e>
                      <m:sub>
                        <m:r>
                          <a:rPr lang="en-US" i="1">
                            <a:solidFill>
                              <a:srgbClr val="00B050"/>
                            </a:solidFill>
                            <a:latin typeface="Cambria Math" charset="0"/>
                            <a:ea typeface="Cambria Math" charset="0"/>
                            <a:cs typeface="Cambria Math" charset="0"/>
                          </a:rPr>
                          <m:t>𝑡</m:t>
                        </m:r>
                      </m:sub>
                    </m:sSub>
                  </m:oMath>
                </a14:m>
                <a:r>
                  <a:rPr lang="en-US" dirty="0"/>
                  <a:t> that moves towards the “steepest” direction</a:t>
                </a:r>
              </a:p>
              <a:p>
                <a:pPr lvl="2"/>
                <a:r>
                  <a:rPr lang="en-US" dirty="0"/>
                  <a:t>Approaching the minimum faster</a:t>
                </a:r>
              </a:p>
              <a:p>
                <a:pPr lvl="1"/>
                <a:r>
                  <a:rPr lang="en-US" dirty="0"/>
                  <a:t>Taylor’s approximation:</a:t>
                </a:r>
              </a:p>
              <a:p>
                <a:pPr lvl="2"/>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𝑤</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sSub>
                          <m:sSubPr>
                            <m:ctrlPr>
                              <a:rPr lang="en-US" i="1">
                                <a:solidFill>
                                  <a:schemeClr val="accent2"/>
                                </a:solidFill>
                                <a:latin typeface="Cambria Math" panose="02040503050406030204" pitchFamily="18" charset="0"/>
                                <a:ea typeface="Cambria Math" charset="0"/>
                                <a:cs typeface="Cambria Math" charset="0"/>
                              </a:rPr>
                            </m:ctrlPr>
                          </m:sSubPr>
                          <m:e>
                            <m:r>
                              <a:rPr lang="en-US" i="1">
                                <a:solidFill>
                                  <a:schemeClr val="accent2"/>
                                </a:solidFill>
                                <a:latin typeface="Cambria Math" charset="0"/>
                                <a:ea typeface="Cambria Math" charset="0"/>
                                <a:cs typeface="Cambria Math" charset="0"/>
                              </a:rPr>
                              <m:t>𝜂</m:t>
                            </m:r>
                          </m:e>
                          <m:sub>
                            <m:r>
                              <a:rPr lang="en-US" i="1">
                                <a:solidFill>
                                  <a:schemeClr val="accent2"/>
                                </a:solidFill>
                                <a:latin typeface="Cambria Math" charset="0"/>
                                <a:ea typeface="Cambria Math" charset="0"/>
                                <a:cs typeface="Cambria Math" charset="0"/>
                              </a:rPr>
                              <m:t>𝑡</m:t>
                            </m:r>
                          </m:sub>
                        </m:sSub>
                        <m:sSub>
                          <m:sSubPr>
                            <m:ctrlPr>
                              <a:rPr lang="en-US" i="1">
                                <a:solidFill>
                                  <a:srgbClr val="00B050"/>
                                </a:solidFill>
                                <a:latin typeface="Cambria Math" panose="02040503050406030204" pitchFamily="18" charset="0"/>
                                <a:ea typeface="Cambria Math" charset="0"/>
                                <a:cs typeface="Cambria Math" charset="0"/>
                              </a:rPr>
                            </m:ctrlPr>
                          </m:sSubPr>
                          <m:e>
                            <m:acc>
                              <m:accPr>
                                <m:chr m:val="⃗"/>
                                <m:ctrlPr>
                                  <a:rPr lang="en-US" i="1">
                                    <a:solidFill>
                                      <a:srgbClr val="00B050"/>
                                    </a:solidFill>
                                    <a:latin typeface="Cambria Math" panose="02040503050406030204" pitchFamily="18" charset="0"/>
                                    <a:ea typeface="Cambria Math" charset="0"/>
                                    <a:cs typeface="Cambria Math" charset="0"/>
                                  </a:rPr>
                                </m:ctrlPr>
                              </m:accPr>
                              <m:e>
                                <m:r>
                                  <a:rPr lang="en-US" i="1">
                                    <a:solidFill>
                                      <a:srgbClr val="00B050"/>
                                    </a:solidFill>
                                    <a:latin typeface="Cambria Math" charset="0"/>
                                    <a:ea typeface="Cambria Math" charset="0"/>
                                    <a:cs typeface="Cambria Math" charset="0"/>
                                  </a:rPr>
                                  <m:t>𝑣</m:t>
                                </m:r>
                              </m:e>
                            </m:acc>
                          </m:e>
                          <m:sub>
                            <m:r>
                              <a:rPr lang="en-US" i="1">
                                <a:solidFill>
                                  <a:srgbClr val="00B050"/>
                                </a:solidFill>
                                <a:latin typeface="Cambria Math" charset="0"/>
                                <a:ea typeface="Cambria Math" charset="0"/>
                                <a:cs typeface="Cambria Math" charset="0"/>
                              </a:rPr>
                              <m:t>𝑡</m:t>
                            </m:r>
                          </m:sub>
                        </m:sSub>
                      </m:e>
                    </m:d>
                    <m:r>
                      <a:rPr lang="en-US">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m:rPr>
                            <m:sty m:val="p"/>
                          </m:rPr>
                          <a:rPr lang="en-US">
                            <a:solidFill>
                              <a:schemeClr val="accent1"/>
                            </a:solidFill>
                            <a:latin typeface="Cambria Math" charset="0"/>
                          </a:rPr>
                          <m:t>in</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m:rPr>
                                <m:sty m:val="p"/>
                              </m:rPr>
                              <a:rPr lang="en-US">
                                <a:solidFill>
                                  <a:schemeClr val="accent1"/>
                                </a:solidFill>
                                <a:latin typeface="Cambria Math" charset="0"/>
                              </a:rPr>
                              <m:t>w</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e>
                    </m:d>
                    <m:r>
                      <a:rPr lang="en-US">
                        <a:solidFill>
                          <a:schemeClr val="accent1"/>
                        </a:solidFill>
                        <a:latin typeface="Cambria Math"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charset="0"/>
                          </a:rPr>
                          <m:t>𝜂</m:t>
                        </m:r>
                      </m:e>
                      <m:sub>
                        <m:r>
                          <a:rPr lang="en-US" i="1">
                            <a:solidFill>
                              <a:schemeClr val="accent2"/>
                            </a:solidFill>
                            <a:latin typeface="Cambria Math" charset="0"/>
                          </a:rPr>
                          <m:t>𝑡</m:t>
                        </m:r>
                      </m:sub>
                    </m:sSub>
                    <m:sSub>
                      <m:sSubPr>
                        <m:ctrlPr>
                          <a:rPr lang="en-US" i="1">
                            <a:solidFill>
                              <a:srgbClr val="FF0000"/>
                            </a:solidFill>
                            <a:latin typeface="Cambria Math" panose="02040503050406030204" pitchFamily="18" charset="0"/>
                          </a:rPr>
                        </m:ctrlPr>
                      </m:sSubPr>
                      <m:e>
                        <m:r>
                          <a:rPr lang="en-US">
                            <a:solidFill>
                              <a:srgbClr val="FF0000"/>
                            </a:solidFill>
                            <a:latin typeface="Cambria Math" panose="02040503050406030204" pitchFamily="18" charset="0"/>
                          </a:rPr>
                          <m:t>𝛻</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𝐸</m:t>
                        </m:r>
                      </m:e>
                      <m:sub>
                        <m:r>
                          <a:rPr lang="en-US" i="1">
                            <a:solidFill>
                              <a:srgbClr val="FF0000"/>
                            </a:solidFill>
                            <a:latin typeface="Cambria Math" charset="0"/>
                          </a:rPr>
                          <m:t>𝑖𝑛</m:t>
                        </m:r>
                      </m:sub>
                    </m:sSub>
                    <m:sSup>
                      <m:sSupPr>
                        <m:ctrlPr>
                          <a:rPr lang="en-US" i="1">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charset="0"/>
                                  </a:rPr>
                                  <m:t>𝑤</m:t>
                                </m:r>
                              </m:e>
                            </m:acc>
                            <m:d>
                              <m:dPr>
                                <m:ctrlPr>
                                  <a:rPr lang="en-US" i="1">
                                    <a:solidFill>
                                      <a:srgbClr val="FF0000"/>
                                    </a:solidFill>
                                    <a:latin typeface="Cambria Math" panose="02040503050406030204" pitchFamily="18" charset="0"/>
                                  </a:rPr>
                                </m:ctrlPr>
                              </m:dPr>
                              <m:e>
                                <m:r>
                                  <a:rPr lang="en-US" i="1">
                                    <a:solidFill>
                                      <a:srgbClr val="FF0000"/>
                                    </a:solidFill>
                                    <a:latin typeface="Cambria Math" charset="0"/>
                                  </a:rPr>
                                  <m:t>𝑡</m:t>
                                </m:r>
                              </m:e>
                            </m:d>
                          </m:e>
                        </m:d>
                      </m:e>
                      <m:sup>
                        <m:r>
                          <a:rPr lang="en-US" i="1">
                            <a:solidFill>
                              <a:srgbClr val="FF0000"/>
                            </a:solidFill>
                            <a:latin typeface="Cambria Math" charset="0"/>
                          </a:rPr>
                          <m:t>𝑇</m:t>
                        </m:r>
                      </m:sup>
                    </m:sSup>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r>
                              <a:rPr lang="en-US" i="1">
                                <a:solidFill>
                                  <a:srgbClr val="00B050"/>
                                </a:solidFill>
                                <a:latin typeface="Cambria Math" charset="0"/>
                              </a:rPr>
                              <m:t>𝑣</m:t>
                            </m:r>
                          </m:e>
                        </m:acc>
                      </m:e>
                      <m:sub>
                        <m:r>
                          <a:rPr lang="en-US" i="1">
                            <a:solidFill>
                              <a:srgbClr val="00B050"/>
                            </a:solidFill>
                            <a:latin typeface="Cambria Math" charset="0"/>
                          </a:rPr>
                          <m:t>𝑡</m:t>
                        </m:r>
                      </m:sub>
                    </m:sSub>
                    <m:r>
                      <a:rPr lang="en-US" i="1">
                        <a:solidFill>
                          <a:schemeClr val="accent1"/>
                        </a:solidFill>
                        <a:latin typeface="Cambria Math" charset="0"/>
                      </a:rPr>
                      <m:t>+</m:t>
                    </m:r>
                    <m:r>
                      <a:rPr lang="en-US" i="1">
                        <a:solidFill>
                          <a:schemeClr val="accent2"/>
                        </a:solidFill>
                        <a:latin typeface="Cambria Math" charset="0"/>
                      </a:rPr>
                      <m:t>𝑂</m:t>
                    </m:r>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𝜂</m:t>
                        </m:r>
                      </m:e>
                      <m:sub>
                        <m:r>
                          <a:rPr lang="en-US" i="1">
                            <a:solidFill>
                              <a:schemeClr val="accent2"/>
                            </a:solidFill>
                            <a:latin typeface="Cambria Math" charset="0"/>
                          </a:rPr>
                          <m:t>𝑡</m:t>
                        </m:r>
                      </m:sub>
                      <m:sup>
                        <m:r>
                          <a:rPr lang="en-US" i="1">
                            <a:solidFill>
                              <a:schemeClr val="accent2"/>
                            </a:solidFill>
                            <a:latin typeface="Cambria Math" charset="0"/>
                          </a:rPr>
                          <m:t>2</m:t>
                        </m:r>
                      </m:sup>
                    </m:sSubSup>
                    <m:r>
                      <a:rPr lang="en-US" i="1">
                        <a:solidFill>
                          <a:schemeClr val="accent2"/>
                        </a:solidFill>
                        <a:latin typeface="Cambria Math" charset="0"/>
                      </a:rPr>
                      <m:t>)</m:t>
                    </m:r>
                  </m:oMath>
                </a14:m>
                <a:endParaRPr lang="en-US" dirty="0">
                  <a:solidFill>
                    <a:srgbClr val="7030A0"/>
                  </a:solidFill>
                </a:endParaRPr>
              </a:p>
              <a:p>
                <a:pPr lvl="2"/>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𝑤</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e>
                    </m:d>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𝑤</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e>
                    </m:d>
                    <m:r>
                      <a:rPr lang="en-US" i="1">
                        <a:solidFill>
                          <a:schemeClr val="accent1"/>
                        </a:solidFill>
                        <a:latin typeface="Cambria Math"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charset="0"/>
                          </a:rPr>
                          <m:t>𝜂</m:t>
                        </m:r>
                      </m:e>
                      <m:sub>
                        <m:r>
                          <a:rPr lang="en-US" i="1">
                            <a:solidFill>
                              <a:schemeClr val="accent2"/>
                            </a:solidFill>
                            <a:latin typeface="Cambria Math" charset="0"/>
                          </a:rPr>
                          <m:t>𝑡</m:t>
                        </m:r>
                      </m:sub>
                    </m:sSub>
                    <m:sSub>
                      <m:sSubPr>
                        <m:ctrlPr>
                          <a:rPr lang="en-US" i="1">
                            <a:solidFill>
                              <a:srgbClr val="FF0000"/>
                            </a:solidFill>
                            <a:latin typeface="Cambria Math" panose="02040503050406030204" pitchFamily="18" charset="0"/>
                          </a:rPr>
                        </m:ctrlPr>
                      </m:sSubPr>
                      <m:e>
                        <m:r>
                          <a:rPr lang="en-US">
                            <a:solidFill>
                              <a:srgbClr val="FF0000"/>
                            </a:solidFill>
                            <a:latin typeface="Cambria Math" panose="02040503050406030204" pitchFamily="18" charset="0"/>
                          </a:rPr>
                          <m:t>𝛻</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𝐸</m:t>
                        </m:r>
                      </m:e>
                      <m:sub>
                        <m:r>
                          <a:rPr lang="en-US" i="1">
                            <a:solidFill>
                              <a:srgbClr val="FF0000"/>
                            </a:solidFill>
                            <a:latin typeface="Cambria Math" charset="0"/>
                          </a:rPr>
                          <m:t>𝑖𝑛</m:t>
                        </m:r>
                      </m:sub>
                    </m:sSub>
                    <m:sSup>
                      <m:sSupPr>
                        <m:ctrlPr>
                          <a:rPr lang="en-US" i="1">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charset="0"/>
                                  </a:rPr>
                                  <m:t>𝑤</m:t>
                                </m:r>
                              </m:e>
                            </m:acc>
                            <m:d>
                              <m:dPr>
                                <m:ctrlPr>
                                  <a:rPr lang="en-US" i="1">
                                    <a:solidFill>
                                      <a:srgbClr val="FF0000"/>
                                    </a:solidFill>
                                    <a:latin typeface="Cambria Math" panose="02040503050406030204" pitchFamily="18" charset="0"/>
                                  </a:rPr>
                                </m:ctrlPr>
                              </m:dPr>
                              <m:e>
                                <m:r>
                                  <a:rPr lang="en-US" i="1">
                                    <a:solidFill>
                                      <a:srgbClr val="FF0000"/>
                                    </a:solidFill>
                                    <a:latin typeface="Cambria Math" charset="0"/>
                                  </a:rPr>
                                  <m:t>𝑡</m:t>
                                </m:r>
                              </m:e>
                            </m:d>
                          </m:e>
                        </m:d>
                      </m:e>
                      <m:sup>
                        <m:r>
                          <a:rPr lang="en-US" i="1">
                            <a:solidFill>
                              <a:srgbClr val="FF0000"/>
                            </a:solidFill>
                            <a:latin typeface="Cambria Math" charset="0"/>
                          </a:rPr>
                          <m:t>𝑇</m:t>
                        </m:r>
                      </m:sup>
                    </m:sSup>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r>
                              <a:rPr lang="en-US" i="1">
                                <a:solidFill>
                                  <a:srgbClr val="00B050"/>
                                </a:solidFill>
                                <a:latin typeface="Cambria Math" charset="0"/>
                              </a:rPr>
                              <m:t>𝑣</m:t>
                            </m:r>
                          </m:e>
                        </m:acc>
                      </m:e>
                      <m:sub>
                        <m:r>
                          <a:rPr lang="en-US" i="1">
                            <a:solidFill>
                              <a:srgbClr val="00B050"/>
                            </a:solidFill>
                            <a:latin typeface="Cambria Math" charset="0"/>
                          </a:rPr>
                          <m:t>𝑡</m:t>
                        </m:r>
                      </m:sub>
                    </m:sSub>
                  </m:oMath>
                </a14:m>
                <a:endParaRPr lang="en-US" dirty="0">
                  <a:solidFill>
                    <a:srgbClr val="00B050"/>
                  </a:solidFill>
                </a:endParaRPr>
              </a:p>
              <a:p>
                <a:pPr lvl="2"/>
                <a:endParaRPr lang="en-US" dirty="0">
                  <a:solidFill>
                    <a:srgbClr val="00B050"/>
                  </a:solidFill>
                </a:endParaRPr>
              </a:p>
              <a:p>
                <a:pPr lvl="1"/>
                <a:r>
                  <a:rPr lang="en-US" dirty="0"/>
                  <a:t>We might leverage higher-order information for more efficient learning</a:t>
                </a:r>
              </a:p>
            </p:txBody>
          </p:sp>
        </mc:Choice>
        <mc:Fallback xmlns="">
          <p:sp>
            <p:nvSpPr>
              <p:cNvPr id="3" name="Content Placeholder 2">
                <a:extLst>
                  <a:ext uri="{FF2B5EF4-FFF2-40B4-BE49-F238E27FC236}">
                    <a16:creationId xmlns:a16="http://schemas.microsoft.com/office/drawing/2014/main" id="{6FAA2681-8773-7240-B0FC-C2BCD4195BA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3"/>
          <a:stretch>
            <a:fillRect/>
          </a:stretch>
        </p:blipFill>
        <p:spPr>
          <a:xfrm>
            <a:off x="7854845" y="104297"/>
            <a:ext cx="4097311" cy="1973090"/>
          </a:xfrm>
          <a:prstGeom prst="rect">
            <a:avLst/>
          </a:prstGeom>
          <a:ln w="3175">
            <a:solidFill>
              <a:schemeClr val="tx1"/>
            </a:solidFill>
          </a:ln>
        </p:spPr>
      </p:pic>
      <p:sp>
        <p:nvSpPr>
          <p:cNvPr id="8" name="TextBox 7">
            <a:extLst>
              <a:ext uri="{FF2B5EF4-FFF2-40B4-BE49-F238E27FC236}">
                <a16:creationId xmlns:a16="http://schemas.microsoft.com/office/drawing/2014/main" id="{B3FDCB42-6463-8241-8865-233F03C9E7A5}"/>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
        <p:nvSpPr>
          <p:cNvPr id="11" name="TextBox 10">
            <a:extLst>
              <a:ext uri="{FF2B5EF4-FFF2-40B4-BE49-F238E27FC236}">
                <a16:creationId xmlns:a16="http://schemas.microsoft.com/office/drawing/2014/main" id="{2ED79289-1192-7046-8D60-5EF7E937193B}"/>
              </a:ext>
            </a:extLst>
          </p:cNvPr>
          <p:cNvSpPr txBox="1"/>
          <p:nvPr/>
        </p:nvSpPr>
        <p:spPr>
          <a:xfrm>
            <a:off x="8145984" y="5044184"/>
            <a:ext cx="3660297" cy="369332"/>
          </a:xfrm>
          <a:prstGeom prst="rect">
            <a:avLst/>
          </a:prstGeom>
          <a:noFill/>
        </p:spPr>
        <p:txBody>
          <a:bodyPr wrap="none" rtlCol="0">
            <a:spAutoFit/>
          </a:bodyPr>
          <a:lstStyle/>
          <a:p>
            <a:r>
              <a:rPr lang="en-US" dirty="0">
                <a:solidFill>
                  <a:schemeClr val="accent2"/>
                </a:solidFill>
              </a:rPr>
              <a:t>We have skipped higher-order terms</a:t>
            </a:r>
          </a:p>
        </p:txBody>
      </p:sp>
      <p:cxnSp>
        <p:nvCxnSpPr>
          <p:cNvPr id="12" name="Straight Arrow Connector 11">
            <a:extLst>
              <a:ext uri="{FF2B5EF4-FFF2-40B4-BE49-F238E27FC236}">
                <a16:creationId xmlns:a16="http://schemas.microsoft.com/office/drawing/2014/main" id="{98F6C3F8-4A81-8940-AB41-1FE756D240AB}"/>
              </a:ext>
            </a:extLst>
          </p:cNvPr>
          <p:cNvCxnSpPr>
            <a:cxnSpLocks/>
          </p:cNvCxnSpPr>
          <p:nvPr/>
        </p:nvCxnSpPr>
        <p:spPr>
          <a:xfrm>
            <a:off x="8631842" y="4697689"/>
            <a:ext cx="421474" cy="3941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Break and Q&amp;A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448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8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566-6C59-A44E-9CF3-B1916F8F497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5923A750-DE57-4C48-BE4B-4453568059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291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AAE3-1B58-264E-AE2E-95A53780F22E}"/>
              </a:ext>
            </a:extLst>
          </p:cNvPr>
          <p:cNvSpPr>
            <a:spLocks noGrp="1"/>
          </p:cNvSpPr>
          <p:nvPr>
            <p:ph type="title"/>
          </p:nvPr>
        </p:nvSpPr>
        <p:spPr/>
        <p:txBody>
          <a:bodyPr/>
          <a:lstStyle/>
          <a:p>
            <a:r>
              <a:rPr lang="en-US" dirty="0"/>
              <a:t>Brief/Informal History</a:t>
            </a:r>
          </a:p>
        </p:txBody>
      </p:sp>
      <p:sp>
        <p:nvSpPr>
          <p:cNvPr id="3" name="Text Placeholder 2">
            <a:extLst>
              <a:ext uri="{FF2B5EF4-FFF2-40B4-BE49-F238E27FC236}">
                <a16:creationId xmlns:a16="http://schemas.microsoft.com/office/drawing/2014/main" id="{E94DB985-EEB3-6549-B499-A8D501EED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549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4207565" y="403143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45493" y="-1534086"/>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223" y="2118081"/>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48126" y="300511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098193" y="1186605"/>
            <a:ext cx="3962400" cy="4876800"/>
          </a:xfrm>
          <a:prstGeom prst="rect">
            <a:avLst/>
          </a:prstGeom>
        </p:spPr>
      </p:pic>
      <p:pic>
        <p:nvPicPr>
          <p:cNvPr id="1028" name="Picture 4">
            <a:extLst>
              <a:ext uri="{FF2B5EF4-FFF2-40B4-BE49-F238E27FC236}">
                <a16:creationId xmlns:a16="http://schemas.microsoft.com/office/drawing/2014/main" id="{2408F01A-7862-0E48-80C2-BA920E05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24" y="348921"/>
            <a:ext cx="4623740" cy="3887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1E02A5-AFF3-2C48-A09B-E06F9B84FFC6}"/>
              </a:ext>
            </a:extLst>
          </p:cNvPr>
          <p:cNvSpPr txBox="1"/>
          <p:nvPr/>
        </p:nvSpPr>
        <p:spPr>
          <a:xfrm>
            <a:off x="5864251" y="-31008"/>
            <a:ext cx="1674689" cy="369332"/>
          </a:xfrm>
          <a:prstGeom prst="rect">
            <a:avLst/>
          </a:prstGeom>
          <a:noFill/>
        </p:spPr>
        <p:txBody>
          <a:bodyPr wrap="none" rtlCol="0">
            <a:spAutoFit/>
          </a:bodyPr>
          <a:lstStyle/>
          <a:p>
            <a:r>
              <a:rPr lang="en-US" dirty="0"/>
              <a:t>New York Times</a:t>
            </a:r>
          </a:p>
        </p:txBody>
      </p:sp>
    </p:spTree>
    <p:extLst>
      <p:ext uri="{BB962C8B-B14F-4D97-AF65-F5344CB8AC3E}">
        <p14:creationId xmlns:p14="http://schemas.microsoft.com/office/powerpoint/2010/main" val="825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6069496" y="395256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32171" y="-1521345"/>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62418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2185"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01611"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1302" y="161178"/>
            <a:ext cx="11688419" cy="1200329"/>
          </a:xfrm>
          <a:prstGeom prst="rect">
            <a:avLst/>
          </a:prstGeom>
        </p:spPr>
        <p:txBody>
          <a:bodyPr wrap="square">
            <a:spAutoFit/>
          </a:bodyPr>
          <a:lstStyle/>
          <a:p>
            <a:r>
              <a:rPr lang="en-US" sz="2400"/>
              <a:t>Minsky: </a:t>
            </a:r>
            <a:r>
              <a:rPr lang="en-US" sz="2400" dirty="0"/>
              <a:t>“However, I started to worry about what such a machine could not do. For example, it could tell ‘E’s from ‘F’s, and ‘5’s from ‘6’s—things like that. But when there were disturbing stimuli near these figures that weren’t correlated with them the recognition was destroyed.”</a:t>
            </a:r>
          </a:p>
        </p:txBody>
      </p:sp>
    </p:spTree>
    <p:extLst>
      <p:ext uri="{BB962C8B-B14F-4D97-AF65-F5344CB8AC3E}">
        <p14:creationId xmlns:p14="http://schemas.microsoft.com/office/powerpoint/2010/main" val="302094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11211" y="1024457"/>
            <a:ext cx="8143459" cy="523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25682" y="4092439"/>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783125" y="342835"/>
            <a:ext cx="2444531" cy="1990409"/>
          </a:xfrm>
          <a:prstGeom prst="rect">
            <a:avLst/>
          </a:prstGeom>
        </p:spPr>
      </p:pic>
    </p:spTree>
    <p:extLst>
      <p:ext uri="{BB962C8B-B14F-4D97-AF65-F5344CB8AC3E}">
        <p14:creationId xmlns:p14="http://schemas.microsoft.com/office/powerpoint/2010/main" val="15723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799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Tree>
    <p:extLst>
      <p:ext uri="{BB962C8B-B14F-4D97-AF65-F5344CB8AC3E}">
        <p14:creationId xmlns:p14="http://schemas.microsoft.com/office/powerpoint/2010/main" val="176560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Tree>
    <p:extLst>
      <p:ext uri="{BB962C8B-B14F-4D97-AF65-F5344CB8AC3E}">
        <p14:creationId xmlns:p14="http://schemas.microsoft.com/office/powerpoint/2010/main" val="17171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8775" y="-771214"/>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9904" y="-54690"/>
            <a:ext cx="8955990" cy="6724012"/>
          </a:xfrm>
          <a:prstGeom prst="rect">
            <a:avLst/>
          </a:prstGeom>
        </p:spPr>
      </p:pic>
      <p:sp>
        <p:nvSpPr>
          <p:cNvPr id="6" name="Rectangle 5"/>
          <p:cNvSpPr/>
          <p:nvPr/>
        </p:nvSpPr>
        <p:spPr>
          <a:xfrm>
            <a:off x="1054658" y="-1038259"/>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5629" y="5088840"/>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8403" y="4969565"/>
            <a:ext cx="1979268" cy="1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040" y="5557992"/>
            <a:ext cx="3006312"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318-3F85-4E41-BB61-DF243C29A556}"/>
              </a:ext>
            </a:extLst>
          </p:cNvPr>
          <p:cNvSpPr>
            <a:spLocks noGrp="1"/>
          </p:cNvSpPr>
          <p:nvPr>
            <p:ph type="title"/>
          </p:nvPr>
        </p:nvSpPr>
        <p:spPr/>
        <p:txBody>
          <a:bodyPr/>
          <a:lstStyle/>
          <a:p>
            <a:r>
              <a:rPr lang="en-US" dirty="0"/>
              <a:t>What is “Deep” Learning</a:t>
            </a:r>
          </a:p>
        </p:txBody>
      </p:sp>
      <p:sp>
        <p:nvSpPr>
          <p:cNvPr id="3" name="Text Placeholder 2">
            <a:extLst>
              <a:ext uri="{FF2B5EF4-FFF2-40B4-BE49-F238E27FC236}">
                <a16:creationId xmlns:a16="http://schemas.microsoft.com/office/drawing/2014/main" id="{A939E382-D9C1-FB4E-914C-20F6728FCBD9}"/>
              </a:ext>
            </a:extLst>
          </p:cNvPr>
          <p:cNvSpPr>
            <a:spLocks noGrp="1"/>
          </p:cNvSpPr>
          <p:nvPr>
            <p:ph type="body" idx="1"/>
          </p:nvPr>
        </p:nvSpPr>
        <p:spPr>
          <a:xfrm>
            <a:off x="831850" y="4921405"/>
            <a:ext cx="10515600" cy="1168245"/>
          </a:xfrm>
        </p:spPr>
        <p:txBody>
          <a:bodyPr>
            <a:normAutofit/>
          </a:bodyPr>
          <a:lstStyle/>
          <a:p>
            <a:r>
              <a:rPr lang="en-US" sz="3600" dirty="0"/>
              <a:t>Neural networks with many layers</a:t>
            </a:r>
          </a:p>
        </p:txBody>
      </p:sp>
    </p:spTree>
    <p:extLst>
      <p:ext uri="{BB962C8B-B14F-4D97-AF65-F5344CB8AC3E}">
        <p14:creationId xmlns:p14="http://schemas.microsoft.com/office/powerpoint/2010/main" val="35168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single-hidden layer NN mathematically?</a:t>
                </a:r>
              </a:p>
              <a:p>
                <a:pPr lvl="1"/>
                <a14:m>
                  <m:oMath xmlns:m="http://schemas.openxmlformats.org/officeDocument/2006/math">
                    <m:r>
                      <a:rPr lang="en-US" b="0" i="1" smtClean="0">
                        <a:solidFill>
                          <a:schemeClr val="bg1"/>
                        </a:solidFill>
                        <a:latin typeface="Cambria Math" charset="0"/>
                      </a:rPr>
                      <m:t>h</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charset="0"/>
                              </a:rPr>
                              <m:t>𝑥</m:t>
                            </m:r>
                          </m:e>
                        </m:acc>
                      </m:e>
                    </m:d>
                    <m:r>
                      <a:rPr lang="en-US" b="0" i="1" smtClean="0">
                        <a:solidFill>
                          <a:schemeClr val="bg1"/>
                        </a:solidFill>
                        <a:latin typeface="Cambria Math" charset="0"/>
                      </a:rPr>
                      <m:t>=</m:t>
                    </m:r>
                    <m:r>
                      <a:rPr lang="en-US" b="0" i="1" smtClean="0">
                        <a:solidFill>
                          <a:schemeClr val="bg1"/>
                        </a:solidFill>
                        <a:latin typeface="Cambria Math" charset="0"/>
                      </a:rPr>
                      <m:t>𝜃</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0,1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𝑗</m:t>
                            </m:r>
                            <m:r>
                              <a:rPr lang="en-US" b="0" i="1" smtClean="0">
                                <a:solidFill>
                                  <a:schemeClr val="bg1"/>
                                </a:solidFill>
                                <a:latin typeface="Cambria Math" charset="0"/>
                              </a:rPr>
                              <m:t>=1</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𝑗</m:t>
                                </m:r>
                                <m:r>
                                  <a:rPr lang="en-US" b="0" i="1" smtClean="0">
                                    <a:solidFill>
                                      <a:schemeClr val="bg1"/>
                                    </a:solidFill>
                                    <a:latin typeface="Cambria Math" charset="0"/>
                                  </a:rPr>
                                  <m:t>,1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2</m:t>
                                    </m:r>
                                  </m:e>
                                </m:d>
                              </m:sup>
                            </m:sSubSup>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𝑥</m:t>
                                </m:r>
                              </m:e>
                              <m:sub>
                                <m:r>
                                  <a:rPr lang="en-US" b="0" i="1" smtClean="0">
                                    <a:solidFill>
                                      <a:schemeClr val="bg1"/>
                                    </a:solidFill>
                                    <a:latin typeface="Cambria Math" panose="02040503050406030204" pitchFamily="18" charset="0"/>
                                  </a:rPr>
                                  <m:t>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bSup>
                          </m:e>
                        </m:nary>
                      </m:e>
                    </m:d>
                  </m:oMath>
                </a14:m>
                <a:endParaRPr lang="en-US" dirty="0">
                  <a:solidFill>
                    <a:schemeClr val="bg1"/>
                  </a:solidFill>
                </a:endParaRPr>
              </a:p>
              <a:p>
                <a:pPr lvl="1"/>
                <a14:m>
                  <m:oMath xmlns:m="http://schemas.openxmlformats.org/officeDocument/2006/math">
                    <m:r>
                      <a:rPr lang="en-US" i="1">
                        <a:solidFill>
                          <a:schemeClr val="bg1"/>
                        </a:solidFill>
                        <a:latin typeface="Cambria Math" charset="0"/>
                      </a:rPr>
                      <m:t>h</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d>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0,1</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i="1">
                            <a:solidFill>
                              <a:schemeClr val="bg1"/>
                            </a:solidFill>
                            <a:latin typeface="Cambria Math" charset="0"/>
                          </a:rPr>
                          <m:t>+</m:t>
                        </m:r>
                        <m:nary>
                          <m:naryPr>
                            <m:chr m:val="∑"/>
                            <m:limLoc m:val="subSup"/>
                            <m:ctrlPr>
                              <a:rPr lang="is-IS" i="1">
                                <a:solidFill>
                                  <a:schemeClr val="bg1"/>
                                </a:solidFill>
                                <a:latin typeface="Cambria Math" panose="02040503050406030204" pitchFamily="18" charset="0"/>
                              </a:rPr>
                            </m:ctrlPr>
                          </m:naryPr>
                          <m:sub>
                            <m:r>
                              <m:rPr>
                                <m:brk m:alnAt="25"/>
                              </m:rPr>
                              <a:rPr lang="en-US" i="1">
                                <a:solidFill>
                                  <a:schemeClr val="bg1"/>
                                </a:solidFill>
                                <a:latin typeface="Cambria Math" charset="0"/>
                              </a:rPr>
                              <m:t>𝑗</m:t>
                            </m:r>
                            <m:r>
                              <a:rPr lang="en-US" i="1">
                                <a:solidFill>
                                  <a:schemeClr val="bg1"/>
                                </a:solidFill>
                                <a:latin typeface="Cambria Math" charset="0"/>
                              </a:rPr>
                              <m:t>=1</m:t>
                            </m:r>
                          </m:sub>
                          <m:sup>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𝑑</m:t>
                                </m:r>
                              </m:e>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1</m:t>
                                    </m:r>
                                  </m:e>
                                </m:d>
                              </m:sup>
                            </m:sSup>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𝑗</m:t>
                                </m:r>
                                <m:r>
                                  <a:rPr lang="en-US" i="1">
                                    <a:solidFill>
                                      <a:schemeClr val="bg1"/>
                                    </a:solidFill>
                                    <a:latin typeface="Cambria Math" charset="0"/>
                                  </a:rPr>
                                  <m:t>,1</m:t>
                                </m:r>
                              </m:sub>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2</m:t>
                                    </m:r>
                                  </m:e>
                                </m:d>
                              </m:sup>
                            </m:sSubSup>
                            <m:r>
                              <a:rPr lang="en-US" b="0" i="1" smtClean="0">
                                <a:solidFill>
                                  <a:schemeClr val="bg1"/>
                                </a:solidFill>
                                <a:latin typeface="Cambria Math" charset="0"/>
                              </a:rPr>
                              <m:t>𝜃</m:t>
                            </m:r>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=0</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r>
                                      <a:rPr lang="en-US" b="0" i="1" smtClean="0">
                                        <a:solidFill>
                                          <a:schemeClr val="bg1"/>
                                        </a:solidFill>
                                        <a:latin typeface="Cambria Math" charset="0"/>
                                      </a:rPr>
                                      <m:t>(0)</m:t>
                                    </m:r>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up>
                                    <m:r>
                                      <a:rPr lang="en-US" b="0" i="1" smtClean="0">
                                        <a:solidFill>
                                          <a:schemeClr val="bg1"/>
                                        </a:solidFill>
                                        <a:latin typeface="Cambria Math"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𝑥</m:t>
                                    </m:r>
                                  </m:e>
                                  <m:sub>
                                    <m:r>
                                      <a:rPr lang="en-US" b="0" i="1" smtClean="0">
                                        <a:solidFill>
                                          <a:schemeClr val="bg1"/>
                                        </a:solidFill>
                                        <a:latin typeface="Cambria Math" charset="0"/>
                                      </a:rPr>
                                      <m:t>𝑖</m:t>
                                    </m:r>
                                  </m:sub>
                                </m:sSub>
                              </m:e>
                            </m:nary>
                            <m:r>
                              <a:rPr lang="en-US" b="0" i="1" smtClean="0">
                                <a:solidFill>
                                  <a:schemeClr val="bg1"/>
                                </a:solidFill>
                                <a:latin typeface="Cambria Math" charset="0"/>
                              </a:rPr>
                              <m:t>)</m:t>
                            </m:r>
                          </m:e>
                        </m:nary>
                      </m:e>
                    </m:d>
                    <m:r>
                      <a:rPr lang="en-US" b="0" i="1" smtClean="0">
                        <a:solidFill>
                          <a:schemeClr val="bg1"/>
                        </a:solidFill>
                        <a:latin typeface="Cambria Math" charset="0"/>
                      </a:rPr>
                      <m:t> </m:t>
                    </m:r>
                  </m:oMath>
                </a14:m>
                <a:endParaRPr lang="en-US" dirty="0">
                  <a:solidFill>
                    <a:schemeClr val="bg1"/>
                  </a:solidFill>
                </a:endParaRPr>
              </a:p>
              <a:p>
                <a:pPr marL="0" indent="0">
                  <a:buNone/>
                </a:pPr>
                <a:endParaRPr lang="en-US" sz="1200" dirty="0">
                  <a:solidFill>
                    <a:schemeClr val="bg1"/>
                  </a:solidFill>
                </a:endParaRPr>
              </a:p>
              <a:p>
                <a:r>
                  <a:rPr lang="en-US" sz="2600" dirty="0">
                    <a:solidFill>
                      <a:schemeClr val="bg1"/>
                    </a:solidFill>
                  </a:rPr>
                  <a:t>How do we write a linear model with nonlinear transform</a:t>
                </a:r>
              </a:p>
              <a:p>
                <a:pPr marL="685800" lvl="2">
                  <a:spcBef>
                    <a:spcPts val="1000"/>
                  </a:spcBef>
                </a:pPr>
                <a14:m>
                  <m:oMath xmlns:m="http://schemas.openxmlformats.org/officeDocument/2006/math">
                    <m:r>
                      <a:rPr lang="en-US" sz="2400" b="0" i="1" smtClean="0">
                        <a:solidFill>
                          <a:schemeClr val="bg1"/>
                        </a:solidFill>
                        <a:latin typeface="Cambria Math" charset="0"/>
                      </a:rPr>
                      <m:t>h</m:t>
                    </m:r>
                    <m:r>
                      <a:rPr lang="en-US" sz="2400" i="1">
                        <a:solidFill>
                          <a:schemeClr val="bg1"/>
                        </a:solidFill>
                        <a:latin typeface="Cambria Math"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charset="0"/>
                          </a:rPr>
                          <m:t>𝑥</m:t>
                        </m:r>
                      </m:e>
                    </m:acc>
                    <m:r>
                      <a:rPr lang="en-US" sz="2400" i="1">
                        <a:solidFill>
                          <a:schemeClr val="bg1"/>
                        </a:solidFill>
                        <a:latin typeface="Cambria Math" charset="0"/>
                      </a:rPr>
                      <m:t>)=</m:t>
                    </m:r>
                    <m:r>
                      <a:rPr lang="en-US" sz="2400" i="1">
                        <a:solidFill>
                          <a:schemeClr val="bg1"/>
                        </a:solidFill>
                        <a:latin typeface="Cambria Math" charset="0"/>
                      </a:rPr>
                      <m:t>𝜃</m:t>
                    </m:r>
                    <m:d>
                      <m:dPr>
                        <m:ctrlPr>
                          <a:rPr lang="en-US" sz="2400" i="1">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0</m:t>
                            </m:r>
                          </m:sub>
                        </m:sSub>
                        <m:r>
                          <a:rPr lang="en-US" sz="2400" i="1">
                            <a:solidFill>
                              <a:schemeClr val="bg1"/>
                            </a:solidFill>
                            <a:latin typeface="Cambria Math" charset="0"/>
                          </a:rPr>
                          <m:t>+</m:t>
                        </m:r>
                        <m:nary>
                          <m:naryPr>
                            <m:chr m:val="∑"/>
                            <m:limLoc m:val="subSup"/>
                            <m:subHide m:val="on"/>
                            <m:supHide m:val="on"/>
                            <m:ctrlPr>
                              <a:rPr lang="is-IS" sz="2400" i="1">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𝜙</m:t>
                                </m:r>
                              </m:e>
                              <m:sub>
                                <m:r>
                                  <a:rPr lang="en-US" sz="2400" b="0" i="1" smtClean="0">
                                    <a:solidFill>
                                      <a:schemeClr val="bg1"/>
                                    </a:solidFill>
                                    <a:latin typeface="Cambria Math" charset="0"/>
                                  </a:rPr>
                                  <m:t>𝑖</m:t>
                                </m:r>
                              </m:sub>
                            </m:sSub>
                            <m:r>
                              <a:rPr lang="en-US" sz="2400" b="0" i="1" smtClean="0">
                                <a:solidFill>
                                  <a:schemeClr val="bg1"/>
                                </a:solidFill>
                                <a:latin typeface="Cambria Math"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charset="0"/>
                                  </a:rPr>
                                  <m:t>𝑥</m:t>
                                </m:r>
                              </m:e>
                            </m:acc>
                            <m:r>
                              <a:rPr lang="en-US" sz="2400" b="0" i="1" smtClean="0">
                                <a:solidFill>
                                  <a:schemeClr val="bg1"/>
                                </a:solidFill>
                                <a:latin typeface="Cambria Math" charset="0"/>
                              </a:rPr>
                              <m:t>)</m:t>
                            </m:r>
                          </m:e>
                        </m:nary>
                      </m:e>
                    </m:d>
                    <m:r>
                      <a:rPr lang="en-US" sz="2400" i="1">
                        <a:solidFill>
                          <a:schemeClr val="bg1"/>
                        </a:solidFill>
                        <a:latin typeface="Cambria Math" charset="0"/>
                      </a:rPr>
                      <m:t> </m:t>
                    </m:r>
                  </m:oMath>
                </a14:m>
                <a:endParaRPr lang="en-US" sz="2400" dirty="0">
                  <a:solidFill>
                    <a:schemeClr val="bg1"/>
                  </a:solidFill>
                </a:endParaRPr>
              </a:p>
              <a:p>
                <a:endParaRPr lang="en-US" sz="1200" dirty="0">
                  <a:solidFill>
                    <a:schemeClr val="bg1"/>
                  </a:solidFill>
                </a:endParaRPr>
              </a:p>
              <a:p>
                <a:r>
                  <a:rPr lang="en-US" dirty="0">
                    <a:solidFill>
                      <a:schemeClr val="bg1"/>
                    </a:solidFill>
                  </a:rPr>
                  <a:t>How do we write a Kernel SVM hypothesis </a:t>
                </a:r>
              </a:p>
              <a:p>
                <a:pPr lvl="1"/>
                <a:endParaRPr lang="en-US" sz="500" i="1" dirty="0">
                  <a:solidFill>
                    <a:schemeClr val="bg1"/>
                  </a:solidFill>
                  <a:latin typeface="Cambria Math" charset="0"/>
                </a:endParaRPr>
              </a:p>
              <a:p>
                <a:pPr lvl="1"/>
                <a14:m>
                  <m:oMath xmlns:m="http://schemas.openxmlformats.org/officeDocument/2006/math">
                    <m:r>
                      <a:rPr lang="en-US" i="1">
                        <a:solidFill>
                          <a:schemeClr val="bg1"/>
                        </a:solidFill>
                        <a:latin typeface="Cambria Math" charset="0"/>
                      </a:rPr>
                      <m:t>𝑔</m:t>
                    </m:r>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𝑏</m:t>
                            </m:r>
                          </m:e>
                          <m:sup>
                            <m:r>
                              <a:rPr lang="en-US" i="1">
                                <a:solidFill>
                                  <a:schemeClr val="bg1"/>
                                </a:solidFill>
                                <a:latin typeface="Cambria Math" charset="0"/>
                              </a:rPr>
                              <m:t>∗</m:t>
                            </m:r>
                          </m:sup>
                        </m:sSup>
                        <m:r>
                          <a:rPr lang="en-US" i="1">
                            <a:solidFill>
                              <a:schemeClr val="bg1"/>
                            </a:solidFill>
                            <a:latin typeface="Cambria Math" charset="0"/>
                          </a:rPr>
                          <m:t>+</m:t>
                        </m:r>
                        <m:nary>
                          <m:naryPr>
                            <m:chr m:val="∑"/>
                            <m:limLoc m:val="subSup"/>
                            <m:supHide m:val="on"/>
                            <m:ctrlPr>
                              <a:rPr lang="is-IS" i="1">
                                <a:solidFill>
                                  <a:schemeClr val="bg1"/>
                                </a:solidFill>
                                <a:latin typeface="Cambria Math" panose="02040503050406030204" pitchFamily="18" charset="0"/>
                              </a:rPr>
                            </m:ctrlPr>
                          </m:naryPr>
                          <m:sub>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r>
                              <a:rPr lang="en-US" i="1">
                                <a:solidFill>
                                  <a:schemeClr val="bg1"/>
                                </a:solidFill>
                                <a:latin typeface="Cambria Math" charset="0"/>
                              </a:rPr>
                              <m:t>&gt;0</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𝑦</m:t>
                                </m:r>
                              </m:e>
                              <m:sub>
                                <m:r>
                                  <a:rPr lang="en-US" i="1">
                                    <a:solidFill>
                                      <a:schemeClr val="bg1"/>
                                    </a:solidFill>
                                    <a:latin typeface="Cambria Math" charset="0"/>
                                  </a:rPr>
                                  <m:t>𝑛</m:t>
                                </m:r>
                              </m:sub>
                            </m:sSub>
                            <m:r>
                              <a:rPr lang="en-US" i="1">
                                <a:solidFill>
                                  <a:schemeClr val="bg1"/>
                                </a:solidFill>
                                <a:latin typeface="Cambria Math" charset="0"/>
                              </a:rPr>
                              <m:t>𝐾</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sub>
                                <m:r>
                                  <a:rPr lang="en-US" i="1">
                                    <a:solidFill>
                                      <a:schemeClr val="bg1"/>
                                    </a:solidFill>
                                    <a:latin typeface="Cambria Math" charset="0"/>
                                  </a:rPr>
                                  <m:t>𝑛</m:t>
                                </m:r>
                              </m:sub>
                            </m:sSub>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e>
                        </m:nary>
                      </m:e>
                    </m:d>
                    <m:r>
                      <a:rPr lang="en-US" i="1">
                        <a:solidFill>
                          <a:schemeClr val="bg1"/>
                        </a:solidFill>
                        <a:latin typeface="Cambria Math" charset="0"/>
                      </a:rPr>
                      <m:t> </m:t>
                    </m:r>
                  </m:oMath>
                </a14:m>
                <a:endParaRPr lang="en-US" dirty="0">
                  <a:solidFill>
                    <a:schemeClr val="bg1"/>
                  </a:solidFill>
                </a:endParaRPr>
              </a:p>
              <a:p>
                <a:endParaRPr lang="en-US" dirty="0">
                  <a:solidFill>
                    <a:schemeClr val="bg1"/>
                  </a:solidFill>
                </a:endParaRPr>
              </a:p>
              <a:p>
                <a:r>
                  <a:rPr lang="en-US" dirty="0">
                    <a:solidFill>
                      <a:schemeClr val="bg1"/>
                    </a:solidFill>
                  </a:rPr>
                  <a:t>Interpretation: </a:t>
                </a:r>
              </a:p>
              <a:p>
                <a:pPr lvl="1"/>
                <a:r>
                  <a:rPr lang="en-US" dirty="0">
                    <a:solidFill>
                      <a:schemeClr val="bg1"/>
                    </a:solidFill>
                  </a:rPr>
                  <a:t>The hidden layer is like feature transform</a:t>
                </a:r>
              </a:p>
              <a:p>
                <a:pPr lvl="1"/>
                <a:r>
                  <a:rPr lang="en-US" dirty="0">
                    <a:solidFill>
                      <a:schemeClr val="bg1"/>
                    </a:solidFill>
                  </a:rPr>
                  <a:t>Shallow learning vs. deep learning</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7502209" y="1976385"/>
                <a:ext cx="4689791" cy="8761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14:m>
                  <m:oMath xmlns:m="http://schemas.openxmlformats.org/officeDocument/2006/math">
                    <m:r>
                      <a:rPr lang="en-US" sz="3600" i="1" smtClean="0">
                        <a:latin typeface="Cambria Math" charset="0"/>
                      </a:rPr>
                      <m:t>𝜃</m:t>
                    </m:r>
                  </m:oMath>
                </a14:m>
                <a:r>
                  <a:rPr lang="en-US" sz="3600" dirty="0"/>
                  <a:t>: </a:t>
                </a:r>
                <a:r>
                  <a:rPr lang="en-US" sz="3600" dirty="0">
                    <a:solidFill>
                      <a:srgbClr val="C00000"/>
                    </a:solidFill>
                  </a:rPr>
                  <a:t>activation function</a:t>
                </a:r>
              </a:p>
              <a:p>
                <a:pPr marL="0" indent="0">
                  <a:buFont typeface="Arial"/>
                  <a:buNone/>
                </a:pPr>
                <a:r>
                  <a:rPr lang="en-US" dirty="0"/>
                  <a:t>(Specify the “activation” of the neuron)</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7502209" y="1976385"/>
                <a:ext cx="4689791" cy="876151"/>
              </a:xfrm>
              <a:prstGeom prst="rect">
                <a:avLst/>
              </a:prstGeom>
              <a:blipFill rotWithShape="0">
                <a:blip r:embed="rId2"/>
                <a:stretch>
                  <a:fillRect l="-1691" t="-18750" r="-390" b="-2083"/>
                </a:stretch>
              </a:blipFill>
            </p:spPr>
            <p:txBody>
              <a:bodyPr/>
              <a:lstStyle/>
              <a:p>
                <a:r>
                  <a:rPr lang="en-US">
                    <a:noFill/>
                  </a:rPr>
                  <a:t> </a:t>
                </a:r>
              </a:p>
            </p:txBody>
          </p:sp>
        </mc:Fallback>
      </mc:AlternateContent>
      <p:grpSp>
        <p:nvGrpSpPr>
          <p:cNvPr id="11" name="Group 10"/>
          <p:cNvGrpSpPr/>
          <p:nvPr/>
        </p:nvGrpSpPr>
        <p:grpSpPr>
          <a:xfrm>
            <a:off x="289560" y="2011680"/>
            <a:ext cx="7264426" cy="4005411"/>
            <a:chOff x="289560" y="2011680"/>
            <a:chExt cx="7264426" cy="4005411"/>
          </a:xfrm>
        </p:grpSpPr>
        <p:pic>
          <p:nvPicPr>
            <p:cNvPr id="8" name="Picture 7"/>
            <p:cNvPicPr>
              <a:picLocks noChangeAspect="1"/>
            </p:cNvPicPr>
            <p:nvPr/>
          </p:nvPicPr>
          <p:blipFill>
            <a:blip r:embed="rId3"/>
            <a:stretch>
              <a:fillRect/>
            </a:stretch>
          </p:blipFill>
          <p:spPr>
            <a:xfrm>
              <a:off x="289560" y="2011680"/>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823993" y="3540675"/>
            <a:ext cx="3881471" cy="2296245"/>
          </a:xfrm>
          <a:prstGeom prst="rect">
            <a:avLst/>
          </a:prstGeom>
        </p:spPr>
      </p:pic>
      <p:sp>
        <p:nvSpPr>
          <p:cNvPr id="12" name="Content Placeholder 2"/>
          <p:cNvSpPr>
            <a:spLocks noGrp="1"/>
          </p:cNvSpPr>
          <p:nvPr>
            <p:ph idx="1"/>
          </p:nvPr>
        </p:nvSpPr>
        <p:spPr>
          <a:xfrm>
            <a:off x="1156546" y="6302301"/>
            <a:ext cx="8546254" cy="660686"/>
          </a:xfrm>
        </p:spPr>
        <p:txBody>
          <a:bodyPr>
            <a:normAutofit/>
          </a:bodyPr>
          <a:lstStyle/>
          <a:p>
            <a:pPr marL="0" indent="0">
              <a:buNone/>
            </a:pPr>
            <a:r>
              <a:rPr lang="en-US" dirty="0"/>
              <a:t>We mostly focus on </a:t>
            </a:r>
            <a:r>
              <a:rPr lang="en-US" dirty="0">
                <a:solidFill>
                  <a:srgbClr val="C00000"/>
                </a:solidFill>
              </a:rPr>
              <a:t>feed-forward</a:t>
            </a:r>
            <a:r>
              <a:rPr lang="en-US" dirty="0"/>
              <a:t> network structure</a:t>
            </a:r>
          </a:p>
        </p:txBody>
      </p:sp>
    </p:spTree>
    <p:extLst>
      <p:ext uri="{BB962C8B-B14F-4D97-AF65-F5344CB8AC3E}">
        <p14:creationId xmlns:p14="http://schemas.microsoft.com/office/powerpoint/2010/main" val="103020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single-hidden layer NN mathematically?</a:t>
                </a:r>
              </a:p>
              <a:p>
                <a:pPr lvl="1"/>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r>
                      <a:rPr lang="en-US" b="0" i="1" smtClean="0">
                        <a:solidFill>
                          <a:schemeClr val="accent1"/>
                        </a:solidFill>
                        <a:latin typeface="Cambria Math" charset="0"/>
                      </a:rPr>
                      <m:t>=</m:t>
                    </m:r>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0,1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𝑗</m:t>
                            </m:r>
                            <m:r>
                              <a:rPr lang="en-US" b="0" i="1" smtClean="0">
                                <a:solidFill>
                                  <a:schemeClr val="accent1"/>
                                </a:solidFill>
                                <a:latin typeface="Cambria Math" charset="0"/>
                              </a:rPr>
                              <m:t>=1</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1</m:t>
                                    </m:r>
                                  </m:e>
                                </m:d>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𝑗</m:t>
                                </m:r>
                                <m:r>
                                  <a:rPr lang="en-US" b="0" i="1" smtClean="0">
                                    <a:solidFill>
                                      <a:schemeClr val="accent1"/>
                                    </a:solidFill>
                                    <a:latin typeface="Cambria Math" charset="0"/>
                                  </a:rPr>
                                  <m:t>,1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2</m:t>
                                    </m:r>
                                  </m:e>
                                </m:d>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panose="02040503050406030204" pitchFamily="18" charset="0"/>
                                  </a:rPr>
                                  <m:t>𝑗</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rPr>
                                      <m:t>1</m:t>
                                    </m:r>
                                  </m:e>
                                </m:d>
                              </m:sup>
                            </m:sSubSup>
                          </m:e>
                        </m:nary>
                      </m:e>
                    </m:d>
                  </m:oMath>
                </a14:m>
                <a:endParaRPr lang="en-US" dirty="0">
                  <a:solidFill>
                    <a:schemeClr val="accent1"/>
                  </a:solidFill>
                </a:endParaRPr>
              </a:p>
              <a:p>
                <a:pPr lvl="1"/>
                <a14:m>
                  <m:oMath xmlns:m="http://schemas.openxmlformats.org/officeDocument/2006/math">
                    <m:r>
                      <a:rPr lang="en-US" i="1">
                        <a:solidFill>
                          <a:schemeClr val="accent1"/>
                        </a:solidFill>
                        <a:latin typeface="Cambria Math"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d>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0,1</m:t>
                            </m:r>
                          </m:sub>
                          <m:sup>
                            <m:d>
                              <m:dPr>
                                <m:ctrlPr>
                                  <a:rPr lang="en-US" i="1">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i="1">
                            <a:solidFill>
                              <a:schemeClr val="accent1"/>
                            </a:solidFill>
                            <a:latin typeface="Cambria Math" charset="0"/>
                          </a:rPr>
                          <m:t>+</m:t>
                        </m:r>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𝑗</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1</m:t>
                                    </m:r>
                                  </m:e>
                                </m:d>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,1</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2</m:t>
                                    </m:r>
                                  </m:e>
                                </m:d>
                              </m:sup>
                            </m:sSubSup>
                            <m:r>
                              <a:rPr lang="en-US" b="0" i="1" smtClean="0">
                                <a:solidFill>
                                  <a:schemeClr val="accent2"/>
                                </a:solidFill>
                                <a:latin typeface="Cambria Math" charset="0"/>
                              </a:rPr>
                              <m:t>𝜃</m:t>
                            </m:r>
                            <m:r>
                              <a:rPr lang="en-US" b="0" i="1" smtClean="0">
                                <a:solidFill>
                                  <a:schemeClr val="accent2"/>
                                </a:solidFill>
                                <a:latin typeface="Cambria Math" charset="0"/>
                              </a:rPr>
                              <m:t>(</m:t>
                            </m:r>
                            <m:nary>
                              <m:naryPr>
                                <m:chr m:val="∑"/>
                                <m:limLoc m:val="subSup"/>
                                <m:ctrlPr>
                                  <a:rPr lang="is-IS" b="0" i="1" smtClean="0">
                                    <a:solidFill>
                                      <a:schemeClr val="accent2"/>
                                    </a:solidFill>
                                    <a:latin typeface="Cambria Math" panose="02040503050406030204" pitchFamily="18" charset="0"/>
                                  </a:rPr>
                                </m:ctrlPr>
                              </m:naryPr>
                              <m:sub>
                                <m:r>
                                  <m:rPr>
                                    <m:brk m:alnAt="25"/>
                                  </m:rPr>
                                  <a:rPr lang="en-US" b="0" i="1" smtClean="0">
                                    <a:solidFill>
                                      <a:schemeClr val="accent2"/>
                                    </a:solidFill>
                                    <a:latin typeface="Cambria Math" charset="0"/>
                                  </a:rPr>
                                  <m:t>𝑖</m:t>
                                </m:r>
                                <m:r>
                                  <a:rPr lang="en-US" b="0" i="1" smtClean="0">
                                    <a:solidFill>
                                      <a:schemeClr val="accent2"/>
                                    </a:solidFill>
                                    <a:latin typeface="Cambria Math" charset="0"/>
                                  </a:rPr>
                                  <m:t>=0</m:t>
                                </m:r>
                              </m:sub>
                              <m:sup>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charset="0"/>
                                      </a:rPr>
                                      <m:t>𝑑</m:t>
                                    </m:r>
                                  </m:e>
                                  <m:sup>
                                    <m:r>
                                      <a:rPr lang="en-US" b="0" i="1" smtClean="0">
                                        <a:solidFill>
                                          <a:schemeClr val="accent2"/>
                                        </a:solidFill>
                                        <a:latin typeface="Cambria Math" charset="0"/>
                                      </a:rPr>
                                      <m:t>(0)</m:t>
                                    </m:r>
                                  </m:sup>
                                </m:sSup>
                              </m:sup>
                              <m:e>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𝑤</m:t>
                                    </m:r>
                                  </m:e>
                                  <m:sub>
                                    <m:r>
                                      <a:rPr lang="en-US" b="0" i="1" smtClean="0">
                                        <a:solidFill>
                                          <a:schemeClr val="accent2"/>
                                        </a:solidFill>
                                        <a:latin typeface="Cambria Math" charset="0"/>
                                      </a:rPr>
                                      <m:t>𝑖</m:t>
                                    </m:r>
                                    <m:r>
                                      <a:rPr lang="en-US" b="0" i="1" smtClean="0">
                                        <a:solidFill>
                                          <a:schemeClr val="accent2"/>
                                        </a:solidFill>
                                        <a:latin typeface="Cambria Math" charset="0"/>
                                      </a:rPr>
                                      <m:t>,</m:t>
                                    </m:r>
                                    <m:r>
                                      <a:rPr lang="en-US" b="0" i="1" smtClean="0">
                                        <a:solidFill>
                                          <a:schemeClr val="accent2"/>
                                        </a:solidFill>
                                        <a:latin typeface="Cambria Math" charset="0"/>
                                      </a:rPr>
                                      <m:t>𝑗</m:t>
                                    </m:r>
                                  </m:sub>
                                  <m:sup>
                                    <m:r>
                                      <a:rPr lang="en-US" b="0" i="1" smtClean="0">
                                        <a:solidFill>
                                          <a:schemeClr val="accent2"/>
                                        </a:solidFill>
                                        <a:latin typeface="Cambria Math" charset="0"/>
                                      </a:rPr>
                                      <m:t>(1)</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panose="02040503050406030204" pitchFamily="18" charset="0"/>
                                      </a:rPr>
                                      <m:t>(0)</m:t>
                                    </m:r>
                                  </m:sup>
                                </m:sSubSup>
                              </m:e>
                            </m:nary>
                            <m:r>
                              <a:rPr lang="en-US" b="0" i="1" smtClean="0">
                                <a:solidFill>
                                  <a:schemeClr val="accent2"/>
                                </a:solidFill>
                                <a:latin typeface="Cambria Math" charset="0"/>
                              </a:rPr>
                              <m:t>)</m:t>
                            </m:r>
                          </m:e>
                        </m:nary>
                      </m:e>
                    </m:d>
                    <m:r>
                      <a:rPr lang="en-US" b="0" i="1" smtClean="0">
                        <a:solidFill>
                          <a:schemeClr val="accent1"/>
                        </a:solidFill>
                        <a:latin typeface="Cambria Math" charset="0"/>
                      </a:rPr>
                      <m:t> </m:t>
                    </m:r>
                  </m:oMath>
                </a14:m>
                <a:endParaRPr lang="en-US" dirty="0"/>
              </a:p>
              <a:p>
                <a:pPr marL="0" indent="0">
                  <a:buNone/>
                </a:pPr>
                <a:endParaRPr lang="en-US" sz="1200" dirty="0"/>
              </a:p>
              <a:p>
                <a:r>
                  <a:rPr lang="en-US" sz="2600" dirty="0"/>
                  <a:t>How do we write a linear model with nonlinear transform</a:t>
                </a:r>
                <a:endParaRPr lang="en-US" sz="2600" dirty="0">
                  <a:solidFill>
                    <a:schemeClr val="bg1">
                      <a:lumMod val="75000"/>
                    </a:schemeClr>
                  </a:solidFill>
                </a:endParaRPr>
              </a:p>
              <a:p>
                <a:pPr marL="685800" lvl="2">
                  <a:spcBef>
                    <a:spcPts val="1000"/>
                  </a:spcBef>
                </a:pPr>
                <a14:m>
                  <m:oMath xmlns:m="http://schemas.openxmlformats.org/officeDocument/2006/math">
                    <m:r>
                      <a:rPr lang="en-US" sz="2400" b="0" i="1" smtClean="0">
                        <a:solidFill>
                          <a:schemeClr val="accent1"/>
                        </a:solidFill>
                        <a:latin typeface="Cambria Math" charset="0"/>
                      </a:rPr>
                      <m:t>h</m:t>
                    </m:r>
                    <m:r>
                      <a:rPr lang="en-US" sz="2400" i="1">
                        <a:solidFill>
                          <a:schemeClr val="accent1"/>
                        </a:solidFill>
                        <a:latin typeface="Cambria Math" charset="0"/>
                      </a:rPr>
                      <m:t>(</m:t>
                    </m:r>
                    <m:acc>
                      <m:accPr>
                        <m:chr m:val="⃗"/>
                        <m:ctrlPr>
                          <a:rPr lang="en-US" sz="2400" i="1">
                            <a:solidFill>
                              <a:schemeClr val="accent1"/>
                            </a:solidFill>
                            <a:latin typeface="Cambria Math" panose="02040503050406030204" pitchFamily="18" charset="0"/>
                          </a:rPr>
                        </m:ctrlPr>
                      </m:accPr>
                      <m:e>
                        <m:r>
                          <a:rPr lang="en-US" sz="2400" i="1">
                            <a:solidFill>
                              <a:schemeClr val="accent1"/>
                            </a:solidFill>
                            <a:latin typeface="Cambria Math" charset="0"/>
                          </a:rPr>
                          <m:t>𝑥</m:t>
                        </m:r>
                      </m:e>
                    </m:acc>
                    <m:r>
                      <a:rPr lang="en-US" sz="2400" i="1">
                        <a:solidFill>
                          <a:schemeClr val="accent1"/>
                        </a:solidFill>
                        <a:latin typeface="Cambria Math" charset="0"/>
                      </a:rPr>
                      <m:t>)=</m:t>
                    </m:r>
                    <m:r>
                      <a:rPr lang="en-US" sz="2400" i="1">
                        <a:solidFill>
                          <a:schemeClr val="accent1"/>
                        </a:solidFill>
                        <a:latin typeface="Cambria Math" charset="0"/>
                      </a:rPr>
                      <m:t>𝜃</m:t>
                    </m:r>
                    <m:d>
                      <m:dPr>
                        <m:ctrlPr>
                          <a:rPr lang="en-US" sz="2400" i="1">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0</m:t>
                            </m:r>
                          </m:sub>
                        </m:sSub>
                        <m:r>
                          <a:rPr lang="en-US" sz="2400" i="1">
                            <a:solidFill>
                              <a:schemeClr val="accent1"/>
                            </a:solidFill>
                            <a:latin typeface="Cambria Math" charset="0"/>
                          </a:rPr>
                          <m:t>+</m:t>
                        </m:r>
                        <m:nary>
                          <m:naryPr>
                            <m:chr m:val="∑"/>
                            <m:limLoc m:val="subSup"/>
                            <m:subHide m:val="on"/>
                            <m:supHide m:val="on"/>
                            <m:ctrlPr>
                              <a:rPr lang="is-IS" sz="2400" i="1">
                                <a:solidFill>
                                  <a:schemeClr val="accent1"/>
                                </a:solidFill>
                                <a:latin typeface="Cambria Math" panose="02040503050406030204" pitchFamily="18" charset="0"/>
                              </a:rPr>
                            </m:ctrlPr>
                          </m:naryPr>
                          <m:sub/>
                          <m:sup/>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sub>
                            </m:sSub>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charset="0"/>
                                  </a:rPr>
                                  <m:t>𝜙</m:t>
                                </m:r>
                              </m:e>
                              <m:sub>
                                <m:r>
                                  <a:rPr lang="en-US" sz="2400" b="0" i="1" smtClean="0">
                                    <a:solidFill>
                                      <a:schemeClr val="accent2"/>
                                    </a:solidFill>
                                    <a:latin typeface="Cambria Math" charset="0"/>
                                  </a:rPr>
                                  <m:t>𝑖</m:t>
                                </m:r>
                              </m:sub>
                            </m:sSub>
                            <m:r>
                              <a:rPr lang="en-US" sz="2400" b="0" i="1" smtClean="0">
                                <a:solidFill>
                                  <a:schemeClr val="accent2"/>
                                </a:solidFill>
                                <a:latin typeface="Cambria Math" charset="0"/>
                              </a:rPr>
                              <m:t>(</m:t>
                            </m:r>
                            <m:acc>
                              <m:accPr>
                                <m:chr m:val="⃗"/>
                                <m:ctrlPr>
                                  <a:rPr lang="en-US" sz="2400" b="0" i="1" smtClean="0">
                                    <a:solidFill>
                                      <a:schemeClr val="accent2"/>
                                    </a:solidFill>
                                    <a:latin typeface="Cambria Math" panose="02040503050406030204" pitchFamily="18" charset="0"/>
                                  </a:rPr>
                                </m:ctrlPr>
                              </m:accPr>
                              <m:e>
                                <m:r>
                                  <a:rPr lang="en-US" sz="2400" b="0" i="1" smtClean="0">
                                    <a:solidFill>
                                      <a:schemeClr val="accent2"/>
                                    </a:solidFill>
                                    <a:latin typeface="Cambria Math" charset="0"/>
                                  </a:rPr>
                                  <m:t>𝑥</m:t>
                                </m:r>
                              </m:e>
                            </m:acc>
                            <m:r>
                              <a:rPr lang="en-US" sz="2400" b="0" i="1" smtClean="0">
                                <a:solidFill>
                                  <a:schemeClr val="accent2"/>
                                </a:solidFill>
                                <a:latin typeface="Cambria Math" charset="0"/>
                              </a:rPr>
                              <m:t>)</m:t>
                            </m:r>
                          </m:e>
                        </m:nary>
                      </m:e>
                    </m:d>
                    <m:r>
                      <a:rPr lang="en-US" sz="2400" i="1">
                        <a:solidFill>
                          <a:schemeClr val="accent1"/>
                        </a:solidFill>
                        <a:latin typeface="Cambria Math" charset="0"/>
                      </a:rPr>
                      <m:t> </m:t>
                    </m:r>
                  </m:oMath>
                </a14:m>
                <a:endParaRPr lang="en-US" sz="2400" dirty="0"/>
              </a:p>
              <a:p>
                <a:endParaRPr lang="en-US" sz="1200" dirty="0"/>
              </a:p>
              <a:p>
                <a:r>
                  <a:rPr lang="en-US" dirty="0"/>
                  <a:t>How do we write a Kernel SVM hypothesis </a:t>
                </a:r>
                <a:endParaRPr lang="en-US" dirty="0">
                  <a:solidFill>
                    <a:schemeClr val="bg1">
                      <a:lumMod val="75000"/>
                    </a:schemeClr>
                  </a:solidFill>
                </a:endParaRPr>
              </a:p>
              <a:p>
                <a:pPr lvl="1"/>
                <a:endParaRPr lang="en-US" sz="500" i="1" dirty="0">
                  <a:solidFill>
                    <a:schemeClr val="accent1"/>
                  </a:solidFill>
                  <a:latin typeface="Cambria Math" charset="0"/>
                </a:endParaRPr>
              </a:p>
              <a:p>
                <a:pPr lvl="1"/>
                <a14:m>
                  <m:oMath xmlns:m="http://schemas.openxmlformats.org/officeDocument/2006/math">
                    <m:r>
                      <a:rPr lang="en-US" i="1">
                        <a:solidFill>
                          <a:schemeClr val="accent1"/>
                        </a:solidFill>
                        <a:latin typeface="Cambria Math" charset="0"/>
                      </a:rPr>
                      <m:t>𝑔</m:t>
                    </m:r>
                    <m:r>
                      <a:rPr lang="en-US" i="1">
                        <a:solidFill>
                          <a:schemeClr val="accent1"/>
                        </a:solidFill>
                        <a:latin typeface="Cambria Math"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𝑏</m:t>
                            </m:r>
                          </m:e>
                          <m:sup>
                            <m:r>
                              <a:rPr lang="en-US" i="1">
                                <a:solidFill>
                                  <a:schemeClr val="accent1"/>
                                </a:solidFill>
                                <a:latin typeface="Cambria Math" charset="0"/>
                              </a:rPr>
                              <m:t>∗</m:t>
                            </m:r>
                          </m:sup>
                        </m:sSup>
                        <m:r>
                          <a:rPr lang="en-US" i="1">
                            <a:solidFill>
                              <a:schemeClr val="accent1"/>
                            </a:solidFill>
                            <a:latin typeface="Cambria Math" charset="0"/>
                          </a:rPr>
                          <m:t>+</m:t>
                        </m:r>
                        <m:nary>
                          <m:naryPr>
                            <m:chr m:val="∑"/>
                            <m:limLoc m:val="subSup"/>
                            <m:supHide m:val="on"/>
                            <m:ctrlPr>
                              <a:rPr lang="is-IS" i="1">
                                <a:solidFill>
                                  <a:schemeClr val="accent1"/>
                                </a:solidFill>
                                <a:latin typeface="Cambria Math" panose="02040503050406030204" pitchFamily="18" charset="0"/>
                              </a:rPr>
                            </m:ctrlPr>
                          </m:naryPr>
                          <m:sub>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r>
                              <a:rPr lang="en-US" i="1">
                                <a:solidFill>
                                  <a:schemeClr val="accent1"/>
                                </a:solidFill>
                                <a:latin typeface="Cambria Math" charset="0"/>
                              </a:rPr>
                              <m:t>&gt;0</m:t>
                            </m:r>
                          </m:sub>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𝑦</m:t>
                                </m:r>
                              </m:e>
                              <m:sub>
                                <m:r>
                                  <a:rPr lang="en-US" i="1">
                                    <a:solidFill>
                                      <a:schemeClr val="accent1"/>
                                    </a:solidFill>
                                    <a:latin typeface="Cambria Math" charset="0"/>
                                  </a:rPr>
                                  <m:t>𝑛</m:t>
                                </m:r>
                              </m:sub>
                            </m:sSub>
                            <m:r>
                              <a:rPr lang="en-US" i="1">
                                <a:solidFill>
                                  <a:schemeClr val="accent2"/>
                                </a:solidFill>
                                <a:latin typeface="Cambria Math" charset="0"/>
                              </a:rPr>
                              <m:t>𝐾</m:t>
                            </m:r>
                            <m:r>
                              <a:rPr lang="en-US" i="1">
                                <a:solidFill>
                                  <a:schemeClr val="accent2"/>
                                </a:solidFill>
                                <a:latin typeface="Cambria Math"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e>
                              <m:sub>
                                <m:r>
                                  <a:rPr lang="en-US" i="1">
                                    <a:solidFill>
                                      <a:schemeClr val="accent2"/>
                                    </a:solidFill>
                                    <a:latin typeface="Cambria Math" charset="0"/>
                                  </a:rPr>
                                  <m:t>𝑛</m:t>
                                </m:r>
                              </m:sub>
                            </m:sSub>
                            <m:r>
                              <a:rPr lang="en-US" i="1">
                                <a:solidFill>
                                  <a:schemeClr val="accent2"/>
                                </a:solidFill>
                                <a:latin typeface="Cambria Math"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r>
                              <a:rPr lang="en-US" i="1">
                                <a:solidFill>
                                  <a:schemeClr val="accent2"/>
                                </a:solidFill>
                                <a:latin typeface="Cambria Math" charset="0"/>
                              </a:rPr>
                              <m:t>)</m:t>
                            </m:r>
                          </m:e>
                        </m:nary>
                      </m:e>
                    </m:d>
                    <m:r>
                      <a:rPr lang="en-US" i="1">
                        <a:solidFill>
                          <a:schemeClr val="accent1"/>
                        </a:solidFill>
                        <a:latin typeface="Cambria Math" charset="0"/>
                      </a:rPr>
                      <m:t> </m:t>
                    </m:r>
                  </m:oMath>
                </a14:m>
                <a:endParaRPr lang="en-US" dirty="0"/>
              </a:p>
              <a:p>
                <a:endParaRPr lang="en-US" dirty="0"/>
              </a:p>
              <a:p>
                <a:r>
                  <a:rPr lang="en-US" dirty="0"/>
                  <a:t>Interpretation: </a:t>
                </a:r>
              </a:p>
              <a:p>
                <a:pPr lvl="1"/>
                <a:r>
                  <a:rPr lang="en-US" dirty="0"/>
                  <a:t>The hidden layer is like </a:t>
                </a:r>
                <a:r>
                  <a:rPr lang="en-US" dirty="0">
                    <a:solidFill>
                      <a:srgbClr val="C00000"/>
                    </a:solidFill>
                  </a:rPr>
                  <a:t>feature transform</a:t>
                </a:r>
                <a:endParaRPr lang="en-US" dirty="0"/>
              </a:p>
              <a:p>
                <a:pPr lvl="1"/>
                <a:r>
                  <a:rPr lang="en-US" dirty="0"/>
                  <a:t>Shallow learning vs. deep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40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Neural Network</a:t>
            </a:r>
            <a:endParaRPr lang="en-US" sz="2400" dirty="0"/>
          </a:p>
        </p:txBody>
      </p:sp>
      <p:sp>
        <p:nvSpPr>
          <p:cNvPr id="3" name="Content Placeholder 2"/>
          <p:cNvSpPr>
            <a:spLocks noGrp="1"/>
          </p:cNvSpPr>
          <p:nvPr>
            <p:ph idx="1"/>
          </p:nvPr>
        </p:nvSpPr>
        <p:spPr>
          <a:xfrm>
            <a:off x="838200" y="1825625"/>
            <a:ext cx="10998200" cy="4351338"/>
          </a:xfrm>
        </p:spPr>
        <p:txBody>
          <a:bodyPr/>
          <a:lstStyle/>
          <a:p>
            <a:r>
              <a:rPr lang="en-US" dirty="0"/>
              <a:t>“Shallow” neural network is powerful (universal approximation theorem holds with a single hidden layer). Why “deep” neural networks?</a:t>
            </a:r>
          </a:p>
          <a:p>
            <a:endParaRPr lang="en-US" dirty="0"/>
          </a:p>
        </p:txBody>
      </p:sp>
      <p:pic>
        <p:nvPicPr>
          <p:cNvPr id="6" name="Picture 5"/>
          <p:cNvPicPr>
            <a:picLocks noChangeAspect="1"/>
          </p:cNvPicPr>
          <p:nvPr/>
        </p:nvPicPr>
        <p:blipFill>
          <a:blip r:embed="rId2"/>
          <a:stretch>
            <a:fillRect/>
          </a:stretch>
        </p:blipFill>
        <p:spPr>
          <a:xfrm>
            <a:off x="705200" y="3274459"/>
            <a:ext cx="5390800" cy="3292719"/>
          </a:xfrm>
          <a:prstGeom prst="rect">
            <a:avLst/>
          </a:prstGeom>
        </p:spPr>
      </p:pic>
      <p:sp>
        <p:nvSpPr>
          <p:cNvPr id="7" name="TextBox 6"/>
          <p:cNvSpPr txBox="1"/>
          <p:nvPr/>
        </p:nvSpPr>
        <p:spPr>
          <a:xfrm>
            <a:off x="6366937" y="3047187"/>
            <a:ext cx="4672252" cy="954107"/>
          </a:xfrm>
          <a:prstGeom prst="rect">
            <a:avLst/>
          </a:prstGeom>
          <a:noFill/>
        </p:spPr>
        <p:txBody>
          <a:bodyPr wrap="square" rtlCol="0">
            <a:spAutoFit/>
          </a:bodyPr>
          <a:lstStyle/>
          <a:p>
            <a:r>
              <a:rPr lang="en-US" sz="2800" dirty="0"/>
              <a:t>Each layer captures </a:t>
            </a:r>
            <a:r>
              <a:rPr lang="en-US" sz="2800" dirty="0">
                <a:solidFill>
                  <a:srgbClr val="C00000"/>
                </a:solidFill>
              </a:rPr>
              <a:t>features</a:t>
            </a:r>
          </a:p>
          <a:p>
            <a:r>
              <a:rPr lang="en-US" sz="2800" dirty="0"/>
              <a:t>of the previous layers.</a:t>
            </a:r>
          </a:p>
        </p:txBody>
      </p:sp>
      <p:sp>
        <p:nvSpPr>
          <p:cNvPr id="8" name="TextBox 7"/>
          <p:cNvSpPr txBox="1"/>
          <p:nvPr/>
        </p:nvSpPr>
        <p:spPr>
          <a:xfrm>
            <a:off x="6406394" y="4136231"/>
            <a:ext cx="5230084" cy="1384995"/>
          </a:xfrm>
          <a:prstGeom prst="rect">
            <a:avLst/>
          </a:prstGeom>
          <a:noFill/>
        </p:spPr>
        <p:txBody>
          <a:bodyPr wrap="square" rtlCol="0">
            <a:spAutoFit/>
          </a:bodyPr>
          <a:lstStyle/>
          <a:p>
            <a:r>
              <a:rPr lang="en-US" sz="2800" dirty="0"/>
              <a:t>We can use “raw data” (e.g., pixels of an image) as input. The hidden layer are extracting the </a:t>
            </a:r>
            <a:r>
              <a:rPr lang="en-US" sz="2800" dirty="0">
                <a:solidFill>
                  <a:srgbClr val="C00000"/>
                </a:solidFill>
              </a:rPr>
              <a:t>features.</a:t>
            </a:r>
          </a:p>
        </p:txBody>
      </p:sp>
      <p:sp>
        <p:nvSpPr>
          <p:cNvPr id="9" name="TextBox 8"/>
          <p:cNvSpPr txBox="1"/>
          <p:nvPr/>
        </p:nvSpPr>
        <p:spPr>
          <a:xfrm>
            <a:off x="6406393" y="5808630"/>
            <a:ext cx="5785609" cy="954107"/>
          </a:xfrm>
          <a:prstGeom prst="rect">
            <a:avLst/>
          </a:prstGeom>
          <a:noFill/>
        </p:spPr>
        <p:txBody>
          <a:bodyPr wrap="square" rtlCol="0">
            <a:spAutoFit/>
          </a:bodyPr>
          <a:lstStyle/>
          <a:p>
            <a:r>
              <a:rPr lang="en-US" sz="2800" dirty="0"/>
              <a:t>Design different </a:t>
            </a:r>
            <a:r>
              <a:rPr lang="en-US" sz="2800" dirty="0">
                <a:solidFill>
                  <a:srgbClr val="C00000"/>
                </a:solidFill>
              </a:rPr>
              <a:t>network architectures </a:t>
            </a:r>
            <a:r>
              <a:rPr lang="en-US" sz="2800" dirty="0"/>
              <a:t>to incorporate domain knowledge.</a:t>
            </a:r>
            <a:endParaRPr lang="en-US" sz="2800" dirty="0">
              <a:solidFill>
                <a:srgbClr val="C00000"/>
              </a:solidFill>
            </a:endParaRPr>
          </a:p>
        </p:txBody>
      </p:sp>
    </p:spTree>
    <p:extLst>
      <p:ext uri="{BB962C8B-B14F-4D97-AF65-F5344CB8AC3E}">
        <p14:creationId xmlns:p14="http://schemas.microsoft.com/office/powerpoint/2010/main" val="828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469" y="2831967"/>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Example Network Structure </a:t>
            </a:r>
            <a:r>
              <a:rPr lang="en-US" sz="3200" dirty="0">
                <a:solidFill>
                  <a:schemeClr val="accent1"/>
                </a:solidFill>
              </a:rPr>
              <a:t>[Safe to Skip for the Exam]</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Convolutional Neural Networks (CNN)</a:t>
            </a:r>
          </a:p>
          <a:p>
            <a:pPr marL="685800" lvl="2">
              <a:spcBef>
                <a:spcPts val="1000"/>
              </a:spcBef>
            </a:pPr>
            <a:r>
              <a:rPr lang="en-US" dirty="0"/>
              <a:t>Captures the localized properties of features</a:t>
            </a:r>
          </a:p>
          <a:p>
            <a:pPr lvl="2"/>
            <a:r>
              <a:rPr lang="en-US" dirty="0"/>
              <a:t>Particularly suitable for computer vision (images)</a:t>
            </a:r>
          </a:p>
          <a:p>
            <a:pPr lvl="2"/>
            <a:r>
              <a:rPr lang="en-US" dirty="0"/>
              <a:t>Go (</a:t>
            </a:r>
            <a:r>
              <a:rPr lang="en-US" dirty="0" err="1"/>
              <a:t>AlphaGo</a:t>
            </a:r>
            <a:r>
              <a:rPr lang="en-US" dirty="0"/>
              <a:t>) is another famous application of CNN</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7692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280-7EE7-5D43-8C85-E24B72BA7504}"/>
              </a:ext>
            </a:extLst>
          </p:cNvPr>
          <p:cNvSpPr>
            <a:spLocks noGrp="1"/>
          </p:cNvSpPr>
          <p:nvPr>
            <p:ph type="title"/>
          </p:nvPr>
        </p:nvSpPr>
        <p:spPr>
          <a:xfrm>
            <a:off x="838200" y="365125"/>
            <a:ext cx="10889974" cy="1325563"/>
          </a:xfrm>
        </p:spPr>
        <p:txBody>
          <a:bodyPr/>
          <a:lstStyle/>
          <a:p>
            <a:r>
              <a:rPr lang="en-US" dirty="0"/>
              <a:t>Example Network Structure </a:t>
            </a:r>
            <a:r>
              <a:rPr lang="en-US" sz="3200" dirty="0">
                <a:solidFill>
                  <a:schemeClr val="accent1"/>
                </a:solidFill>
              </a:rPr>
              <a:t>[Safe to Skip for the Exam]</a:t>
            </a:r>
            <a:endParaRPr lang="en-US" dirty="0"/>
          </a:p>
        </p:txBody>
      </p:sp>
      <p:sp>
        <p:nvSpPr>
          <p:cNvPr id="3" name="Content Placeholder 2">
            <a:extLst>
              <a:ext uri="{FF2B5EF4-FFF2-40B4-BE49-F238E27FC236}">
                <a16:creationId xmlns:a16="http://schemas.microsoft.com/office/drawing/2014/main" id="{9E3400D3-0BFE-0842-917A-A831757C8196}"/>
              </a:ext>
            </a:extLst>
          </p:cNvPr>
          <p:cNvSpPr>
            <a:spLocks noGrp="1"/>
          </p:cNvSpPr>
          <p:nvPr>
            <p:ph idx="1"/>
          </p:nvPr>
        </p:nvSpPr>
        <p:spPr/>
        <p:txBody>
          <a:bodyPr/>
          <a:lstStyle/>
          <a:p>
            <a:r>
              <a:rPr lang="en-US" dirty="0"/>
              <a:t>Recurrent Neural Network (RNN)</a:t>
            </a:r>
          </a:p>
          <a:p>
            <a:pPr lvl="1"/>
            <a:r>
              <a:rPr lang="en-US" dirty="0"/>
              <a:t>Aim to deal with time-series data, such as natural language processing</a:t>
            </a:r>
          </a:p>
          <a:p>
            <a:pPr lvl="1"/>
            <a:r>
              <a:rPr lang="en-US" dirty="0"/>
              <a:t>Using hidden layers to store temporal information</a:t>
            </a:r>
          </a:p>
          <a:p>
            <a:pPr lvl="1"/>
            <a:r>
              <a:rPr lang="en-US" dirty="0"/>
              <a:t>Allow previous outputs to be used as inputs and keep hidden states</a:t>
            </a:r>
          </a:p>
        </p:txBody>
      </p:sp>
      <p:sp>
        <p:nvSpPr>
          <p:cNvPr id="4" name="TextBox 3">
            <a:extLst>
              <a:ext uri="{FF2B5EF4-FFF2-40B4-BE49-F238E27FC236}">
                <a16:creationId xmlns:a16="http://schemas.microsoft.com/office/drawing/2014/main" id="{7AB887B6-948A-104F-B0B5-8C25FB1BAF87}"/>
              </a:ext>
            </a:extLst>
          </p:cNvPr>
          <p:cNvSpPr txBox="1"/>
          <p:nvPr/>
        </p:nvSpPr>
        <p:spPr>
          <a:xfrm>
            <a:off x="4237463" y="6492875"/>
            <a:ext cx="2487348" cy="369332"/>
          </a:xfrm>
          <a:prstGeom prst="rect">
            <a:avLst/>
          </a:prstGeom>
          <a:noFill/>
        </p:spPr>
        <p:txBody>
          <a:bodyPr wrap="none" rtlCol="0">
            <a:spAutoFit/>
          </a:bodyPr>
          <a:lstStyle/>
          <a:p>
            <a:r>
              <a:rPr lang="en-US" dirty="0">
                <a:solidFill>
                  <a:schemeClr val="bg1">
                    <a:lumMod val="65000"/>
                  </a:schemeClr>
                </a:solidFill>
              </a:rPr>
              <a:t>[Images from Wikipedia]</a:t>
            </a:r>
          </a:p>
        </p:txBody>
      </p:sp>
      <p:pic>
        <p:nvPicPr>
          <p:cNvPr id="5" name="Picture 4">
            <a:extLst>
              <a:ext uri="{FF2B5EF4-FFF2-40B4-BE49-F238E27FC236}">
                <a16:creationId xmlns:a16="http://schemas.microsoft.com/office/drawing/2014/main" id="{D65B6A0B-12F6-5E4A-BB15-6F7D165D400F}"/>
              </a:ext>
            </a:extLst>
          </p:cNvPr>
          <p:cNvPicPr>
            <a:picLocks noChangeAspect="1"/>
          </p:cNvPicPr>
          <p:nvPr/>
        </p:nvPicPr>
        <p:blipFill>
          <a:blip r:embed="rId2"/>
          <a:stretch>
            <a:fillRect/>
          </a:stretch>
        </p:blipFill>
        <p:spPr>
          <a:xfrm>
            <a:off x="2152858" y="3620430"/>
            <a:ext cx="1910352" cy="2637218"/>
          </a:xfrm>
          <a:prstGeom prst="rect">
            <a:avLst/>
          </a:prstGeom>
        </p:spPr>
      </p:pic>
      <p:pic>
        <p:nvPicPr>
          <p:cNvPr id="6" name="Picture 5">
            <a:extLst>
              <a:ext uri="{FF2B5EF4-FFF2-40B4-BE49-F238E27FC236}">
                <a16:creationId xmlns:a16="http://schemas.microsoft.com/office/drawing/2014/main" id="{DA6F8D61-AE3A-654C-8A45-F7B7ECFE3378}"/>
              </a:ext>
            </a:extLst>
          </p:cNvPr>
          <p:cNvPicPr>
            <a:picLocks noChangeAspect="1"/>
          </p:cNvPicPr>
          <p:nvPr/>
        </p:nvPicPr>
        <p:blipFill>
          <a:blip r:embed="rId3"/>
          <a:stretch>
            <a:fillRect/>
          </a:stretch>
        </p:blipFill>
        <p:spPr>
          <a:xfrm>
            <a:off x="4572675" y="3590813"/>
            <a:ext cx="6392691" cy="2721087"/>
          </a:xfrm>
          <a:prstGeom prst="rect">
            <a:avLst/>
          </a:prstGeom>
        </p:spPr>
      </p:pic>
    </p:spTree>
    <p:extLst>
      <p:ext uri="{BB962C8B-B14F-4D97-AF65-F5344CB8AC3E}">
        <p14:creationId xmlns:p14="http://schemas.microsoft.com/office/powerpoint/2010/main" val="10030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Techniques in Improving Deep Learning</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Regularization to mitigate overfitting</a:t>
            </a:r>
          </a:p>
          <a:p>
            <a:pPr lvl="1"/>
            <a:r>
              <a:rPr lang="en-US" dirty="0"/>
              <a:t>Weight-based, early stopping, dropout, </a:t>
            </a:r>
            <a:r>
              <a:rPr lang="en-US" dirty="0" err="1"/>
              <a:t>etc</a:t>
            </a:r>
            <a:endParaRPr lang="en-US" dirty="0"/>
          </a:p>
          <a:p>
            <a:pPr lvl="1"/>
            <a:endParaRPr lang="en-US" dirty="0"/>
          </a:p>
          <a:p>
            <a:r>
              <a:rPr lang="en-US" dirty="0"/>
              <a:t>Incorporating domain knowledges</a:t>
            </a:r>
          </a:p>
          <a:p>
            <a:pPr lvl="1"/>
            <a:r>
              <a:rPr lang="en-US" dirty="0"/>
              <a:t>Network architectures (e.g., Convolutional Neural Nets)</a:t>
            </a:r>
          </a:p>
          <a:p>
            <a:pPr lvl="1"/>
            <a:endParaRPr lang="en-US" dirty="0"/>
          </a:p>
          <a:p>
            <a:r>
              <a:rPr lang="en-US" dirty="0"/>
              <a:t>Improving computation with huge amount of data</a:t>
            </a:r>
          </a:p>
          <a:p>
            <a:pPr lvl="1"/>
            <a:r>
              <a:rPr lang="en-US" dirty="0"/>
              <a:t>Hardware architecture to improve parallel computation</a:t>
            </a:r>
          </a:p>
          <a:p>
            <a:endParaRPr lang="en-US" dirty="0"/>
          </a:p>
          <a:p>
            <a:r>
              <a:rPr lang="en-US" dirty="0"/>
              <a:t>Improving gradient-based optimization</a:t>
            </a:r>
          </a:p>
          <a:p>
            <a:pPr lvl="1"/>
            <a:r>
              <a:rPr lang="en-US" dirty="0"/>
              <a:t>Choosing better </a:t>
            </a:r>
            <a:r>
              <a:rPr lang="en-US" dirty="0">
                <a:solidFill>
                  <a:srgbClr val="C00000"/>
                </a:solidFill>
              </a:rPr>
              <a:t>initialization</a:t>
            </a:r>
            <a:r>
              <a:rPr lang="en-US" dirty="0"/>
              <a:t> points</a:t>
            </a:r>
          </a:p>
        </p:txBody>
      </p:sp>
    </p:spTree>
    <p:extLst>
      <p:ext uri="{BB962C8B-B14F-4D97-AF65-F5344CB8AC3E}">
        <p14:creationId xmlns:p14="http://schemas.microsoft.com/office/powerpoint/2010/main" val="837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7034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en-US" dirty="0"/>
              <a:t>Error is Nonconvex in Neural Networks</a:t>
            </a:r>
          </a:p>
        </p:txBody>
      </p:sp>
      <p:sp>
        <p:nvSpPr>
          <p:cNvPr id="3" name="Content Placeholder 2"/>
          <p:cNvSpPr>
            <a:spLocks noGrp="1"/>
          </p:cNvSpPr>
          <p:nvPr>
            <p:ph idx="1"/>
          </p:nvPr>
        </p:nvSpPr>
        <p:spPr>
          <a:xfrm>
            <a:off x="5452533" y="2254069"/>
            <a:ext cx="6908800" cy="3922893"/>
          </a:xfrm>
        </p:spPr>
        <p:txBody>
          <a:bodyPr>
            <a:normAutofit lnSpcReduction="10000"/>
          </a:bodyPr>
          <a:lstStyle/>
          <a:p>
            <a:r>
              <a:rPr lang="en-US" dirty="0"/>
              <a:t>We mostly adopt gradient-descent-style algorithms for optimization.</a:t>
            </a:r>
          </a:p>
          <a:p>
            <a:endParaRPr lang="en-US" dirty="0"/>
          </a:p>
          <a:p>
            <a:r>
              <a:rPr lang="en-US" dirty="0"/>
              <a:t>No guarantee to converge to global optimal.</a:t>
            </a:r>
          </a:p>
          <a:p>
            <a:endParaRPr lang="en-US" dirty="0"/>
          </a:p>
          <a:p>
            <a:r>
              <a:rPr lang="en-US" dirty="0"/>
              <a:t>Need to run it many times.</a:t>
            </a:r>
          </a:p>
          <a:p>
            <a:endParaRPr lang="en-US" dirty="0"/>
          </a:p>
          <a:p>
            <a:r>
              <a:rPr lang="en-US" dirty="0"/>
              <a:t>Initialization matters!</a:t>
            </a:r>
          </a:p>
        </p:txBody>
      </p:sp>
      <p:pic>
        <p:nvPicPr>
          <p:cNvPr id="2050" name="Picture 2" descr="ntro to optimization in deep learn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8" y="2254070"/>
            <a:ext cx="4690533" cy="34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4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r>
                  <a:rPr lang="en-US" dirty="0"/>
                  <a:t>Backpropagation</a:t>
                </a:r>
              </a:p>
              <a:p>
                <a:pPr lvl="1"/>
                <a14:m>
                  <m:oMath xmlns:m="http://schemas.openxmlformats.org/officeDocument/2006/math">
                    <m:f>
                      <m:fPr>
                        <m:ctrlPr>
                          <a:rPr lang="bg-BG" i="1" smtClean="0">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𝑥</m:t>
                        </m:r>
                      </m:e>
                      <m:sub>
                        <m:r>
                          <a:rPr lang="en-US" i="1">
                            <a:solidFill>
                              <a:schemeClr val="accent1"/>
                            </a:solidFill>
                            <a:latin typeface="Cambria Math" charset="0"/>
                          </a:rPr>
                          <m:t>𝑖</m:t>
                        </m:r>
                      </m:sub>
                      <m:sup>
                        <m:r>
                          <a:rPr lang="en-US" i="1">
                            <a:solidFill>
                              <a:schemeClr val="accent1"/>
                            </a:solidFill>
                            <a:latin typeface="Cambria Math" charset="0"/>
                          </a:rPr>
                          <m:t>(ℓ−1)</m:t>
                        </m:r>
                      </m:sup>
                    </m:sSubSup>
                  </m:oMath>
                </a14:m>
                <a:endParaRPr lang="en-US" dirty="0">
                  <a:solidFill>
                    <a:schemeClr val="accent1"/>
                  </a:solidFill>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a:p>
                <a:pPr lvl="1"/>
                <a:endParaRPr lang="en-US" dirty="0">
                  <a:solidFill>
                    <a:schemeClr val="accent1"/>
                  </a:solidFill>
                </a:endParaRPr>
              </a:p>
              <a:p>
                <a:r>
                  <a:rPr lang="en-US" dirty="0"/>
                  <a:t>If we use activation function </a:t>
                </a:r>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charset="0"/>
                          </a:rPr>
                          <m:t>tanh</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e>
                    </m:func>
                  </m:oMath>
                </a14:m>
                <a:endParaRPr lang="en-US" b="0" i="1" dirty="0">
                  <a:latin typeface="Cambria Math" charset="0"/>
                </a:endParaRPr>
              </a:p>
              <a:p>
                <a:pPr lvl="1"/>
                <a14:m>
                  <m:oMath xmlns:m="http://schemas.openxmlformats.org/officeDocument/2006/math">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charset="0"/>
                          </a:rPr>
                          <m:t>𝜃</m:t>
                        </m:r>
                      </m:e>
                      <m:sup>
                        <m:r>
                          <a:rPr lang="en-US" b="0" i="1" dirty="0" smtClean="0">
                            <a:solidFill>
                              <a:schemeClr val="accent1"/>
                            </a:solidFill>
                            <a:latin typeface="Cambria Math"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r>
                      <a:rPr lang="en-US" b="0" i="1" dirty="0" smtClean="0">
                        <a:solidFill>
                          <a:schemeClr val="accent1"/>
                        </a:solidFill>
                        <a:latin typeface="Cambria Math" charset="0"/>
                      </a:rPr>
                      <m:t>=1−</m:t>
                    </m:r>
                    <m:r>
                      <a:rPr lang="en-US" b="0" i="1" dirty="0" smtClean="0">
                        <a:solidFill>
                          <a:schemeClr val="accent1"/>
                        </a:solidFill>
                        <a:latin typeface="Cambria Math" charset="0"/>
                      </a:rPr>
                      <m:t>𝜃</m:t>
                    </m:r>
                    <m:sSup>
                      <m:sSupPr>
                        <m:ctrlPr>
                          <a:rPr lang="en-US" b="0" i="1" dirty="0" smtClean="0">
                            <a:solidFill>
                              <a:schemeClr val="accent1"/>
                            </a:solidFill>
                            <a:latin typeface="Cambria Math" panose="02040503050406030204" pitchFamily="18" charset="0"/>
                          </a:rPr>
                        </m:ctrlPr>
                      </m:sSupPr>
                      <m:e>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e>
                      <m:sup>
                        <m:r>
                          <a:rPr lang="en-US" b="0" i="1" dirty="0" smtClean="0">
                            <a:solidFill>
                              <a:schemeClr val="accent1"/>
                            </a:solidFill>
                            <a:latin typeface="Cambria Math" charset="0"/>
                          </a:rPr>
                          <m:t>2</m:t>
                        </m:r>
                      </m:sup>
                    </m:sSup>
                    <m:r>
                      <a:rPr lang="en-US" b="0" i="1" dirty="0" smtClean="0">
                        <a:solidFill>
                          <a:schemeClr val="accent1"/>
                        </a:solidFill>
                        <a:latin typeface="Cambria Math" charset="0"/>
                      </a:rPr>
                      <m:t>&lt;1</m:t>
                    </m:r>
                  </m:oMath>
                </a14:m>
                <a:endParaRPr lang="en-US" dirty="0">
                  <a:solidFill>
                    <a:schemeClr val="accent1"/>
                  </a:solidFill>
                </a:endParaRPr>
              </a:p>
              <a:p>
                <a:pPr lvl="1"/>
                <a:endParaRPr lang="en-US" dirty="0">
                  <a:solidFill>
                    <a:schemeClr val="accent1"/>
                  </a:solidFill>
                </a:endParaRPr>
              </a:p>
              <a:p>
                <a:r>
                  <a:rPr lang="en-US" dirty="0"/>
                  <a:t>In deep learning with a lot of layers, </a:t>
                </a:r>
              </a:p>
              <a:p>
                <a:pPr lvl="1"/>
                <a:r>
                  <a:rPr lang="en-US" dirty="0"/>
                  <a:t>the gradient might vanish</a:t>
                </a:r>
              </a:p>
              <a:p>
                <a:pPr lvl="1"/>
                <a:r>
                  <a:rPr lang="en-US" dirty="0"/>
                  <a:t>hard to update the early layers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961"/>
                </a:stretch>
              </a:blipFill>
            </p:spPr>
            <p:txBody>
              <a:bodyPr/>
              <a:lstStyle/>
              <a:p>
                <a:r>
                  <a:rPr lang="en-US">
                    <a:noFill/>
                  </a:rPr>
                  <a:t> </a:t>
                </a:r>
              </a:p>
            </p:txBody>
          </p:sp>
        </mc:Fallback>
      </mc:AlternateContent>
      <p:pic>
        <p:nvPicPr>
          <p:cNvPr id="4098" name="Picture 2" descr="ANH function definition and online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7" y="421640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 attempt to understand the backpropagation algorithm for training neural  networks">
            <a:extLst>
              <a:ext uri="{FF2B5EF4-FFF2-40B4-BE49-F238E27FC236}">
                <a16:creationId xmlns:a16="http://schemas.microsoft.com/office/drawing/2014/main" id="{8DB856C4-E53D-2D42-844B-3480DB562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60" y="1936015"/>
            <a:ext cx="3604167" cy="19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charset="0"/>
                          </a:rPr>
                          <m:t>𝜃</m:t>
                        </m:r>
                      </m:e>
                      <m:sup>
                        <m:r>
                          <a:rPr lang="en-US" sz="2400" i="1">
                            <a:solidFill>
                              <a:srgbClr val="C00000"/>
                            </a:solidFill>
                            <a:latin typeface="Cambria Math" charset="0"/>
                          </a:rPr>
                          <m:t>′</m:t>
                        </m:r>
                      </m:sup>
                    </m:sSup>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charset="0"/>
                              </a:rPr>
                              <m:t>𝑠</m:t>
                            </m:r>
                          </m:e>
                          <m:sub>
                            <m:r>
                              <a:rPr lang="en-US" sz="2400" i="1">
                                <a:solidFill>
                                  <a:srgbClr val="C00000"/>
                                </a:solidFill>
                                <a:latin typeface="Cambria Math" charset="0"/>
                              </a:rPr>
                              <m:t>𝑗</m:t>
                            </m:r>
                          </m:sub>
                          <m:sup>
                            <m:d>
                              <m:dPr>
                                <m:ctrlPr>
                                  <a:rPr lang="en-US" sz="2400" i="1">
                                    <a:solidFill>
                                      <a:srgbClr val="C00000"/>
                                    </a:solidFill>
                                    <a:latin typeface="Cambria Math" panose="02040503050406030204" pitchFamily="18" charset="0"/>
                                  </a:rPr>
                                </m:ctrlPr>
                              </m:dPr>
                              <m:e>
                                <m:r>
                                  <a:rPr lang="en-US" sz="2400" i="1">
                                    <a:solidFill>
                                      <a:srgbClr val="C00000"/>
                                    </a:solidFill>
                                    <a:latin typeface="Cambria Math" charset="0"/>
                                  </a:rPr>
                                  <m:t>ℓ</m:t>
                                </m:r>
                              </m:e>
                            </m:d>
                          </m:sup>
                        </m:sSubSup>
                      </m:e>
                    </m:d>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e>
                    </m:nary>
                  </m:oMath>
                </a14:m>
                <a:r>
                  <a:rPr lang="en-US" sz="2400" dirty="0">
                    <a:solidFill>
                      <a:schemeClr val="accent1"/>
                    </a:solidFill>
                  </a:rPr>
                  <a:t>  </a:t>
                </a:r>
              </a:p>
              <a:p>
                <a:pPr lvl="1"/>
                <a:endParaRPr lang="en-US" dirty="0">
                  <a:solidFill>
                    <a:schemeClr val="accent1"/>
                  </a:solidFill>
                </a:endParaRPr>
              </a:p>
              <a:p>
                <a:r>
                  <a:rPr lang="en-US" dirty="0">
                    <a:solidFill>
                      <a:schemeClr val="bg1">
                        <a:lumMod val="65000"/>
                      </a:schemeClr>
                    </a:solidFill>
                  </a:rPr>
                  <a:t>There is also a corresponding “exploding gradient problem”</a:t>
                </a:r>
              </a:p>
              <a:p>
                <a:endParaRPr lang="en-US" dirty="0"/>
              </a:p>
              <a:p>
                <a:r>
                  <a:rPr lang="en-US" dirty="0"/>
                  <a:t>What can we do</a:t>
                </a:r>
              </a:p>
              <a:p>
                <a:pPr lvl="1"/>
                <a:r>
                  <a:rPr lang="en-US" dirty="0"/>
                  <a:t>Choose more suitable activation functions</a:t>
                </a:r>
              </a:p>
              <a:p>
                <a:pPr lvl="2"/>
                <a:r>
                  <a:rPr lang="en-US" dirty="0"/>
                  <a:t>One common choice is Rectified Linear Unit (</a:t>
                </a:r>
                <a:r>
                  <a:rPr lang="en-US" dirty="0" err="1"/>
                  <a:t>ReLU</a:t>
                </a:r>
                <a:r>
                  <a:rPr lang="en-US" dirty="0"/>
                  <a:t>) and its variant</a:t>
                </a:r>
              </a:p>
              <a:p>
                <a:pPr lvl="3"/>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r>
                      <m:rPr>
                        <m:sty m:val="p"/>
                      </m:rPr>
                      <a:rPr lang="en-US" b="0" i="0" smtClean="0">
                        <a:solidFill>
                          <a:schemeClr val="accent1"/>
                        </a:solidFill>
                        <a:latin typeface="Cambria Math" charset="0"/>
                      </a:rPr>
                      <m:t>max</m:t>
                    </m:r>
                    <m:r>
                      <a:rPr lang="en-US" b="0" i="1" smtClean="0">
                        <a:solidFill>
                          <a:schemeClr val="accent1"/>
                        </a:solidFill>
                        <a:latin typeface="Cambria Math" charset="0"/>
                      </a:rPr>
                      <m:t>⁡(0,</m:t>
                    </m:r>
                    <m:r>
                      <a:rPr lang="en-US" b="0" i="1" smtClean="0">
                        <a:solidFill>
                          <a:schemeClr val="accent1"/>
                        </a:solidFill>
                        <a:latin typeface="Cambria Math" charset="0"/>
                      </a:rPr>
                      <m:t>𝑠</m:t>
                    </m:r>
                    <m:r>
                      <a:rPr lang="en-US" b="0" i="1" smtClean="0">
                        <a:solidFill>
                          <a:schemeClr val="accent1"/>
                        </a:solidFill>
                        <a:latin typeface="Cambria Math" charset="0"/>
                      </a:rPr>
                      <m:t>)</m:t>
                    </m:r>
                  </m:oMath>
                </a14:m>
                <a:endParaRPr lang="en-US" sz="1200" dirty="0"/>
              </a:p>
              <a:p>
                <a:pPr lvl="1"/>
                <a:endParaRPr lang="en-US" sz="1200" dirty="0"/>
              </a:p>
              <a:p>
                <a:pPr lvl="1"/>
                <a:r>
                  <a:rPr lang="en-US" dirty="0"/>
                  <a:t>Choose better </a:t>
                </a:r>
                <a:r>
                  <a:rPr lang="en-US" dirty="0">
                    <a:solidFill>
                      <a:srgbClr val="C00000"/>
                    </a:solidFill>
                  </a:rPr>
                  <a:t>initialization</a:t>
                </a:r>
              </a:p>
              <a:p>
                <a:pPr lvl="2"/>
                <a:r>
                  <a:rPr lang="en-US" dirty="0"/>
                  <a:t>Many approaches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0294"/>
                </a:stretch>
              </a:blipFill>
            </p:spPr>
            <p:txBody>
              <a:bodyPr/>
              <a:lstStyle/>
              <a:p>
                <a:r>
                  <a:rPr lang="en-US">
                    <a:noFill/>
                  </a:rPr>
                  <a:t> </a:t>
                </a:r>
              </a:p>
            </p:txBody>
          </p:sp>
        </mc:Fallback>
      </mc:AlternateContent>
      <p:pic>
        <p:nvPicPr>
          <p:cNvPr id="5122" name="Picture 2" descr="ine Plot of Rectified Linear Activation for Negative and Positive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510" y="5096932"/>
            <a:ext cx="1941691" cy="14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F98D-6611-AC45-A39A-2DD13B5EB9C9}"/>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4D239C40-6730-4844-AA04-3DC18DAFD6A3}"/>
              </a:ext>
            </a:extLst>
          </p:cNvPr>
          <p:cNvSpPr>
            <a:spLocks noGrp="1"/>
          </p:cNvSpPr>
          <p:nvPr>
            <p:ph idx="1"/>
          </p:nvPr>
        </p:nvSpPr>
        <p:spPr>
          <a:xfrm>
            <a:off x="838199" y="1825625"/>
            <a:ext cx="10773937" cy="4351338"/>
          </a:xfrm>
        </p:spPr>
        <p:txBody>
          <a:bodyPr>
            <a:normAutofit/>
          </a:bodyPr>
          <a:lstStyle/>
          <a:p>
            <a:r>
              <a:rPr lang="en-US" dirty="0"/>
              <a:t>Initializing weights to 0 is a bad idea</a:t>
            </a:r>
          </a:p>
          <a:p>
            <a:pPr lvl="1"/>
            <a:r>
              <a:rPr lang="en-US" dirty="0"/>
              <a:t>Q5 of HW1</a:t>
            </a:r>
          </a:p>
          <a:p>
            <a:pPr lvl="1"/>
            <a:endParaRPr lang="en-US" dirty="0"/>
          </a:p>
          <a:p>
            <a:r>
              <a:rPr lang="en-US" dirty="0"/>
              <a:t>Randomly Initializing weights to regions so that vanishing/exploding gradients are less likely to happen</a:t>
            </a:r>
          </a:p>
          <a:p>
            <a:pPr lvl="1"/>
            <a:r>
              <a:rPr lang="en-US" dirty="0"/>
              <a:t>Activation-function dependent</a:t>
            </a:r>
          </a:p>
          <a:p>
            <a:pPr lvl="2"/>
            <a:r>
              <a:rPr lang="en-US" dirty="0">
                <a:solidFill>
                  <a:schemeClr val="bg1">
                    <a:lumMod val="75000"/>
                  </a:schemeClr>
                </a:solidFill>
              </a:rPr>
              <a:t>e.g., Xavier initialization for tanh</a:t>
            </a:r>
          </a:p>
          <a:p>
            <a:pPr lvl="2"/>
            <a:endParaRPr lang="en-US" dirty="0">
              <a:solidFill>
                <a:schemeClr val="bg1">
                  <a:lumMod val="75000"/>
                </a:schemeClr>
              </a:solidFill>
            </a:endParaRPr>
          </a:p>
          <a:p>
            <a:r>
              <a:rPr lang="en-US" dirty="0"/>
              <a:t>Learning the initialization</a:t>
            </a:r>
          </a:p>
          <a:p>
            <a:pPr lvl="1"/>
            <a:r>
              <a:rPr lang="en-US" dirty="0"/>
              <a:t>E.g., autoencoder</a:t>
            </a:r>
          </a:p>
          <a:p>
            <a:pPr lvl="2"/>
            <a:endParaRPr lang="en-US" dirty="0"/>
          </a:p>
        </p:txBody>
      </p:sp>
    </p:spTree>
    <p:extLst>
      <p:ext uri="{BB962C8B-B14F-4D97-AF65-F5344CB8AC3E}">
        <p14:creationId xmlns:p14="http://schemas.microsoft.com/office/powerpoint/2010/main" val="809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Notations of Neural Networks (NN)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sz="2400" b="0" dirty="0"/>
                  <a:t>Notations:</a:t>
                </a:r>
              </a:p>
              <a:p>
                <a:pPr lvl="1"/>
                <a14:m>
                  <m:oMath xmlns:m="http://schemas.openxmlformats.org/officeDocument/2006/math">
                    <m:r>
                      <a:rPr lang="en-US" b="0" i="1" smtClean="0">
                        <a:solidFill>
                          <a:schemeClr val="accent1"/>
                        </a:solidFill>
                        <a:latin typeface="Cambria Math" charset="0"/>
                      </a:rPr>
                      <m:t>ℓ=0</m:t>
                    </m:r>
                  </m:oMath>
                </a14:m>
                <a:r>
                  <a:rPr lang="en-US" b="0" dirty="0">
                    <a:solidFill>
                      <a:schemeClr val="accent1"/>
                    </a:solidFill>
                  </a:rPr>
                  <a:t> to </a:t>
                </a:r>
                <a14:m>
                  <m:oMath xmlns:m="http://schemas.openxmlformats.org/officeDocument/2006/math">
                    <m:r>
                      <a:rPr lang="en-US" b="0" i="1" smtClean="0">
                        <a:solidFill>
                          <a:schemeClr val="accent1"/>
                        </a:solidFill>
                        <a:latin typeface="Cambria Math" charset="0"/>
                      </a:rPr>
                      <m:t>𝐿</m:t>
                    </m:r>
                  </m:oMath>
                </a14:m>
                <a:r>
                  <a:rPr lang="en-US" b="0" dirty="0"/>
                  <a:t>: layer</a:t>
                </a:r>
              </a:p>
              <a:p>
                <a:pPr lvl="1"/>
                <a:endParaRPr lang="en-US" sz="1300" b="0" i="1" dirty="0">
                  <a:solidFill>
                    <a:schemeClr val="accent1"/>
                  </a:solidFill>
                  <a:latin typeface="Cambria Math"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m:t>
                        </m:r>
                      </m:sup>
                    </m:sSup>
                  </m:oMath>
                </a14:m>
                <a:r>
                  <a:rPr lang="en-US" dirty="0"/>
                  <a:t>: dimension of layer </a:t>
                </a:r>
                <a14:m>
                  <m:oMath xmlns:m="http://schemas.openxmlformats.org/officeDocument/2006/math">
                    <m:r>
                      <a:rPr lang="en-US" b="0" i="1" smtClean="0">
                        <a:latin typeface="Cambria Math" charset="0"/>
                      </a:rPr>
                      <m:t>ℓ</m:t>
                    </m:r>
                  </m:oMath>
                </a14:m>
                <a:endParaRPr lang="en-US" dirty="0"/>
              </a:p>
              <a:p>
                <a:pPr lvl="1"/>
                <a:endParaRPr lang="en-US" sz="1300" i="1" dirty="0">
                  <a:solidFill>
                    <a:schemeClr val="accent1"/>
                  </a:solidFill>
                  <a:latin typeface="Cambria Math" charset="0"/>
                </a:endParaRPr>
              </a:p>
              <a:p>
                <a:pPr lvl="1"/>
                <a14:m>
                  <m:oMath xmlns:m="http://schemas.openxmlformats.org/officeDocument/2006/math">
                    <m:sSup>
                      <m:sSupPr>
                        <m:ctrlPr>
                          <a:rPr lang="en-US" i="1">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sup>
                        <m:r>
                          <a:rPr lang="en-US" i="1" dirty="0">
                            <a:solidFill>
                              <a:schemeClr val="accent1"/>
                            </a:solidFill>
                            <a:latin typeface="Cambria Math" charset="0"/>
                          </a:rPr>
                          <m:t>(ℓ)</m:t>
                        </m:r>
                      </m:sup>
                    </m:sSup>
                    <m:r>
                      <a:rPr lang="en-US">
                        <a:latin typeface="Cambria Math" charset="0"/>
                      </a:rPr>
                      <m:t>:</m:t>
                    </m:r>
                  </m:oMath>
                </a14:m>
                <a:r>
                  <a:rPr lang="en-US" dirty="0"/>
                  <a:t> the nodes in layer </a:t>
                </a:r>
                <a14:m>
                  <m:oMath xmlns:m="http://schemas.openxmlformats.org/officeDocument/2006/math">
                    <m:r>
                      <a:rPr lang="en-US" i="1">
                        <a:latin typeface="Cambria Math" charset="0"/>
                      </a:rPr>
                      <m:t>ℓ</m:t>
                    </m:r>
                  </m:oMath>
                </a14:m>
                <a:endParaRPr lang="en-US" dirty="0"/>
              </a:p>
              <a:p>
                <a:pPr lvl="1"/>
                <a:endParaRPr lang="en-US" sz="1200" i="1" dirty="0">
                  <a:solidFill>
                    <a:schemeClr val="accent1"/>
                  </a:solidFill>
                  <a:latin typeface="Cambria Math" charset="0"/>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weights; characterize hypothesis in NN </a:t>
                </a:r>
              </a:p>
              <a:p>
                <a:pPr lvl="1"/>
                <a:endParaRPr lang="en-US" sz="1200" b="0" i="1" dirty="0">
                  <a:solidFill>
                    <a:schemeClr val="accent1"/>
                  </a:solidFill>
                  <a:latin typeface="Cambria Math" charset="0"/>
                </a:endParaRPr>
              </a:p>
              <a:p>
                <a:pPr lvl="1"/>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𝑠</m:t>
                        </m:r>
                      </m:e>
                      <m:sub>
                        <m:r>
                          <a:rPr lang="en-US" b="0" i="1" smtClean="0">
                            <a:solidFill>
                              <a:schemeClr val="accent1"/>
                            </a:solidFill>
                            <a:latin typeface="Cambria Math" charset="0"/>
                          </a:rPr>
                          <m:t>𝑗</m:t>
                        </m:r>
                      </m:sub>
                      <m:sup>
                        <m:r>
                          <a:rPr lang="en-US" b="0" i="1" smtClean="0">
                            <a:solidFill>
                              <a:schemeClr val="accent1"/>
                            </a:solidFill>
                            <a:latin typeface="Cambria Math" charset="0"/>
                          </a:rPr>
                          <m:t> (ℓ)</m:t>
                        </m:r>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𝑖</m:t>
                        </m:r>
                        <m:r>
                          <a:rPr lang="en-US" b="0" i="1" smtClean="0">
                            <a:solidFill>
                              <a:schemeClr val="accent1"/>
                            </a:solidFill>
                            <a:latin typeface="Cambria Math" charset="0"/>
                          </a:rPr>
                          <m:t>=0</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(ℓ−1)</m:t>
                            </m:r>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𝑥</m:t>
                            </m:r>
                          </m:e>
                          <m:sub>
                            <m:r>
                              <a:rPr lang="en-US" b="0" i="1" smtClean="0">
                                <a:solidFill>
                                  <a:schemeClr val="accent1"/>
                                </a:solidFill>
                                <a:latin typeface="Cambria Math" charset="0"/>
                              </a:rPr>
                              <m:t>𝑖</m:t>
                            </m:r>
                          </m:sub>
                          <m:sup>
                            <m:r>
                              <a:rPr lang="en-US" b="0" i="1" smtClean="0">
                                <a:solidFill>
                                  <a:schemeClr val="accent1"/>
                                </a:solidFill>
                                <a:latin typeface="Cambria Math" charset="0"/>
                              </a:rPr>
                              <m:t>(ℓ−1)</m:t>
                            </m:r>
                          </m:sup>
                        </m:sSubSup>
                      </m:e>
                    </m:nary>
                  </m:oMath>
                </a14:m>
                <a:r>
                  <a:rPr lang="en-US" dirty="0"/>
                  <a:t>: linear signals</a:t>
                </a:r>
              </a:p>
              <a:p>
                <a:pPr lvl="1"/>
                <a:endParaRPr lang="en-US" sz="1200" b="0" i="1" dirty="0">
                  <a:solidFill>
                    <a:schemeClr val="accent1"/>
                  </a:solidFill>
                  <a:latin typeface="Cambria Math" charset="0"/>
                </a:endParaRPr>
              </a:p>
              <a:p>
                <a:pPr lvl="1"/>
                <a14:m>
                  <m:oMath xmlns:m="http://schemas.openxmlformats.org/officeDocument/2006/math">
                    <m:r>
                      <a:rPr lang="en-US" b="0" i="1" smtClean="0">
                        <a:solidFill>
                          <a:schemeClr val="accent1"/>
                        </a:solidFill>
                        <a:latin typeface="Cambria Math" charset="0"/>
                      </a:rPr>
                      <m:t>𝜃</m:t>
                    </m:r>
                  </m:oMath>
                </a14:m>
                <a:r>
                  <a:rPr lang="en-US" dirty="0"/>
                  <a:t>: activation function</a:t>
                </a:r>
              </a:p>
              <a:p>
                <a:pPr lvl="2"/>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𝑥</m:t>
                        </m:r>
                      </m:e>
                      <m:sub>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𝜃</m:t>
                    </m:r>
                    <m:d>
                      <m:dPr>
                        <m:ctrlPr>
                          <a:rPr lang="en-US" sz="2400" b="0" i="1" smtClean="0">
                            <a:solidFill>
                              <a:schemeClr val="accent1"/>
                            </a:solidFill>
                            <a:latin typeface="Cambria Math" panose="02040503050406030204" pitchFamily="18" charset="0"/>
                          </a:rPr>
                        </m:ctrlPr>
                      </m:dPr>
                      <m:e>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𝑠</m:t>
                            </m:r>
                          </m:e>
                          <m:sub>
                            <m:r>
                              <a:rPr lang="en-US" sz="2400" b="0" i="1" smtClean="0">
                                <a:solidFill>
                                  <a:schemeClr val="accent1"/>
                                </a:solidFill>
                                <a:latin typeface="Cambria Math" charset="0"/>
                              </a:rPr>
                              <m:t>𝑗</m:t>
                            </m:r>
                          </m:sub>
                          <m:sup>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charset="0"/>
                                  </a:rPr>
                                  <m:t>ℓ</m:t>
                                </m:r>
                              </m:e>
                            </m:d>
                            <m:r>
                              <a:rPr lang="en-US" sz="2400" b="0" i="1" smtClean="0">
                                <a:solidFill>
                                  <a:schemeClr val="accent1"/>
                                </a:solidFill>
                                <a:latin typeface="Cambria Math" charset="0"/>
                              </a:rPr>
                              <m:t> </m:t>
                            </m:r>
                          </m:sup>
                        </m:sSubSup>
                      </m:e>
                    </m:d>
                    <m:r>
                      <a:rPr lang="en-US" sz="2400" b="0" i="1" smtClean="0">
                        <a:solidFill>
                          <a:schemeClr val="accent1"/>
                        </a:solidFill>
                        <a:latin typeface="Cambria Math" charset="0"/>
                      </a:rPr>
                      <m:t> </m:t>
                    </m:r>
                  </m:oMath>
                </a14:m>
                <a:endParaRPr lang="en-US" sz="2400" b="0" i="1" dirty="0">
                  <a:solidFill>
                    <a:schemeClr val="accent1"/>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812" t="-1695"/>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7549216" y="4550946"/>
            <a:ext cx="3690559" cy="2220147"/>
          </a:xfrm>
          <a:prstGeom prst="rect">
            <a:avLst/>
          </a:prstGeom>
        </p:spPr>
      </p:pic>
      <p:grpSp>
        <p:nvGrpSpPr>
          <p:cNvPr id="8" name="Group 7"/>
          <p:cNvGrpSpPr/>
          <p:nvPr/>
        </p:nvGrpSpPr>
        <p:grpSpPr>
          <a:xfrm>
            <a:off x="7304577" y="1384980"/>
            <a:ext cx="4638348" cy="2821176"/>
            <a:chOff x="7179730" y="1825247"/>
            <a:chExt cx="4638348" cy="2821176"/>
          </a:xfrm>
        </p:grpSpPr>
        <p:grpSp>
          <p:nvGrpSpPr>
            <p:cNvPr id="6" name="Group 5"/>
            <p:cNvGrpSpPr/>
            <p:nvPr/>
          </p:nvGrpSpPr>
          <p:grpSpPr>
            <a:xfrm>
              <a:off x="7179730" y="1825247"/>
              <a:ext cx="4622025" cy="2821176"/>
              <a:chOff x="-35994" y="4014385"/>
              <a:chExt cx="7589980" cy="4675831"/>
            </a:xfrm>
          </p:grpSpPr>
          <p:pic>
            <p:nvPicPr>
              <p:cNvPr id="7" name="Picture 6"/>
              <p:cNvPicPr>
                <a:picLocks noChangeAspect="1"/>
              </p:cNvPicPr>
              <p:nvPr/>
            </p:nvPicPr>
            <p:blipFill>
              <a:blip r:embed="rId5"/>
              <a:stretch>
                <a:fillRect/>
              </a:stretch>
            </p:blipFill>
            <p:spPr>
              <a:xfrm>
                <a:off x="-35994" y="4684805"/>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2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idx="1"/>
          </p:nvPr>
        </p:nvSpPr>
        <p:spPr/>
        <p:txBody>
          <a:bodyPr/>
          <a:lstStyle/>
          <a:p>
            <a:r>
              <a:rPr lang="en-US" dirty="0"/>
              <a:t>Hard to initialize the entire network well.</a:t>
            </a:r>
          </a:p>
          <a:p>
            <a:r>
              <a:rPr lang="en-US" dirty="0"/>
              <a:t>Intuition: Initialize the weights </a:t>
            </a:r>
            <a:r>
              <a:rPr lang="en-US" dirty="0">
                <a:solidFill>
                  <a:srgbClr val="C00000"/>
                </a:solidFill>
              </a:rPr>
              <a:t>layer by layer </a:t>
            </a:r>
            <a:r>
              <a:rPr lang="en-US" dirty="0"/>
              <a:t>such that each layer </a:t>
            </a:r>
            <a:r>
              <a:rPr lang="en-US" dirty="0">
                <a:solidFill>
                  <a:srgbClr val="C00000"/>
                </a:solidFill>
              </a:rPr>
              <a:t>preserves</a:t>
            </a:r>
            <a:r>
              <a:rPr lang="en-US" dirty="0"/>
              <a:t> the properties of the previous layer.</a:t>
            </a:r>
          </a:p>
        </p:txBody>
      </p:sp>
      <p:pic>
        <p:nvPicPr>
          <p:cNvPr id="4" name="Picture 3"/>
          <p:cNvPicPr>
            <a:picLocks noChangeAspect="1"/>
          </p:cNvPicPr>
          <p:nvPr/>
        </p:nvPicPr>
        <p:blipFill>
          <a:blip r:embed="rId2"/>
          <a:stretch>
            <a:fillRect/>
          </a:stretch>
        </p:blipFill>
        <p:spPr>
          <a:xfrm>
            <a:off x="2963333" y="3455880"/>
            <a:ext cx="5893103" cy="3126953"/>
          </a:xfrm>
          <a:prstGeom prst="rect">
            <a:avLst/>
          </a:prstGeom>
        </p:spPr>
      </p:pic>
    </p:spTree>
    <p:extLst>
      <p:ext uri="{BB962C8B-B14F-4D97-AF65-F5344CB8AC3E}">
        <p14:creationId xmlns:p14="http://schemas.microsoft.com/office/powerpoint/2010/main" val="5031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endParaRPr lang="en-US" dirty="0"/>
          </a:p>
        </p:txBody>
      </p:sp>
      <p:pic>
        <p:nvPicPr>
          <p:cNvPr id="6146" name="Picture 2" descr="hotos - Le Mans School of AI (Le Mans) | Me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66" y="1577839"/>
            <a:ext cx="9304866" cy="38784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96165" y="5163105"/>
            <a:ext cx="57996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Unsupervised learning!</a:t>
            </a:r>
          </a:p>
        </p:txBody>
      </p:sp>
      <p:sp>
        <p:nvSpPr>
          <p:cNvPr id="5" name="Rectangle 4"/>
          <p:cNvSpPr/>
          <p:nvPr/>
        </p:nvSpPr>
        <p:spPr>
          <a:xfrm>
            <a:off x="2095500" y="6488668"/>
            <a:ext cx="8652933" cy="369332"/>
          </a:xfrm>
          <a:prstGeom prst="rect">
            <a:avLst/>
          </a:prstGeom>
        </p:spPr>
        <p:txBody>
          <a:bodyPr wrap="square">
            <a:spAutoFit/>
          </a:bodyPr>
          <a:lstStyle/>
          <a:p>
            <a:r>
              <a:rPr lang="en-US" dirty="0">
                <a:hlinkClick r:id="rId3"/>
              </a:rPr>
              <a:t>https://www.meetup.com/Le-Mans-School-of-AI/photos/29159837/477498782/</a:t>
            </a:r>
            <a:endParaRPr lang="en-US" dirty="0"/>
          </a:p>
        </p:txBody>
      </p:sp>
    </p:spTree>
    <p:extLst>
      <p:ext uri="{BB962C8B-B14F-4D97-AF65-F5344CB8AC3E}">
        <p14:creationId xmlns:p14="http://schemas.microsoft.com/office/powerpoint/2010/main" val="819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5467" y="1709738"/>
            <a:ext cx="12056533" cy="2852737"/>
          </a:xfrm>
        </p:spPr>
        <p:txBody>
          <a:bodyPr/>
          <a:lstStyle/>
          <a:p>
            <a:pPr algn="ctr"/>
            <a:r>
              <a:rPr lang="en-US" dirty="0"/>
              <a:t>Generative </a:t>
            </a:r>
            <a:r>
              <a:rPr lang="en-US"/>
              <a:t>Adversarial Nets (GAN)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6090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Competition: Generator vs Discriminator</a:t>
            </a:r>
          </a:p>
        </p:txBody>
      </p:sp>
      <p:sp>
        <p:nvSpPr>
          <p:cNvPr id="3" name="Content Placeholder 2"/>
          <p:cNvSpPr>
            <a:spLocks noGrp="1"/>
          </p:cNvSpPr>
          <p:nvPr>
            <p:ph idx="1"/>
          </p:nvPr>
        </p:nvSpPr>
        <p:spPr>
          <a:xfrm>
            <a:off x="838200" y="1825625"/>
            <a:ext cx="11353800" cy="4351338"/>
          </a:xfrm>
        </p:spPr>
        <p:txBody>
          <a:bodyPr/>
          <a:lstStyle/>
          <a:p>
            <a:r>
              <a:rPr lang="en-US" dirty="0"/>
              <a:t>Discriminator wants to correctly classify the images (true images or not)</a:t>
            </a:r>
          </a:p>
          <a:p>
            <a:r>
              <a:rPr lang="en-US" dirty="0"/>
              <a:t>Generator wants to generate images that discriminator can’t classify</a:t>
            </a:r>
          </a:p>
        </p:txBody>
      </p:sp>
      <p:pic>
        <p:nvPicPr>
          <p:cNvPr id="4" name="Picture 3"/>
          <p:cNvPicPr>
            <a:picLocks noChangeAspect="1"/>
          </p:cNvPicPr>
          <p:nvPr/>
        </p:nvPicPr>
        <p:blipFill>
          <a:blip r:embed="rId2"/>
          <a:stretch>
            <a:fillRect/>
          </a:stretch>
        </p:blipFill>
        <p:spPr>
          <a:xfrm>
            <a:off x="2336800" y="3162826"/>
            <a:ext cx="8138301" cy="3149074"/>
          </a:xfrm>
          <a:prstGeom prst="rect">
            <a:avLst/>
          </a:prstGeom>
        </p:spPr>
      </p:pic>
    </p:spTree>
    <p:extLst>
      <p:ext uri="{BB962C8B-B14F-4D97-AF65-F5344CB8AC3E}">
        <p14:creationId xmlns:p14="http://schemas.microsoft.com/office/powerpoint/2010/main" val="73333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9732" y="731390"/>
            <a:ext cx="7586133" cy="5085210"/>
          </a:xfrm>
          <a:prstGeom prst="rect">
            <a:avLst/>
          </a:prstGeom>
        </p:spPr>
      </p:pic>
      <p:sp>
        <p:nvSpPr>
          <p:cNvPr id="5" name="Rectangle 4"/>
          <p:cNvSpPr/>
          <p:nvPr/>
        </p:nvSpPr>
        <p:spPr>
          <a:xfrm>
            <a:off x="2929556" y="6176963"/>
            <a:ext cx="6404830" cy="584775"/>
          </a:xfrm>
          <a:prstGeom prst="rect">
            <a:avLst/>
          </a:prstGeom>
        </p:spPr>
        <p:txBody>
          <a:bodyPr wrap="none">
            <a:spAutoFit/>
          </a:bodyPr>
          <a:lstStyle/>
          <a:p>
            <a:r>
              <a:rPr lang="en-US" sz="3200" dirty="0">
                <a:hlinkClick r:id="rId3"/>
              </a:rPr>
              <a:t>https://thisPersonDoesNotExist.com/</a:t>
            </a:r>
            <a:endParaRPr lang="en-US" sz="3200" dirty="0"/>
          </a:p>
        </p:txBody>
      </p:sp>
    </p:spTree>
    <p:extLst>
      <p:ext uri="{BB962C8B-B14F-4D97-AF65-F5344CB8AC3E}">
        <p14:creationId xmlns:p14="http://schemas.microsoft.com/office/powerpoint/2010/main" val="55810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Forward Propagation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NN hypothesis </a:t>
                </a:r>
                <a14:m>
                  <m:oMath xmlns:m="http://schemas.openxmlformats.org/officeDocument/2006/math">
                    <m:r>
                      <a:rPr lang="en-US" b="0" i="1" smtClean="0">
                        <a:solidFill>
                          <a:schemeClr val="accent1"/>
                        </a:solidFill>
                        <a:latin typeface="Cambria Math" charset="0"/>
                      </a:rPr>
                      <m:t>h</m:t>
                    </m:r>
                  </m:oMath>
                </a14:m>
                <a:r>
                  <a:rPr lang="en-US" dirty="0">
                    <a:solidFill>
                      <a:schemeClr val="accent1"/>
                    </a:solidFill>
                  </a:rPr>
                  <a:t> </a:t>
                </a:r>
                <a:r>
                  <a:rPr lang="en-US" dirty="0"/>
                  <a:t>is characterized by </a:t>
                </a:r>
                <a14:m>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p>
              <a:p>
                <a:r>
                  <a:rPr lang="en-US" dirty="0"/>
                  <a:t>How to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solidFill>
                      <a:schemeClr val="accent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6"/>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378634" y="2940814"/>
            <a:ext cx="9031458" cy="942043"/>
          </a:xfrm>
          <a:prstGeom prst="rect">
            <a:avLst/>
          </a:prstGeom>
        </p:spPr>
      </p:pic>
      <p:pic>
        <p:nvPicPr>
          <p:cNvPr id="5" name="Picture 4"/>
          <p:cNvPicPr>
            <a:picLocks noChangeAspect="1"/>
          </p:cNvPicPr>
          <p:nvPr/>
        </p:nvPicPr>
        <p:blipFill>
          <a:blip r:embed="rId6"/>
          <a:stretch>
            <a:fillRect/>
          </a:stretch>
        </p:blipFill>
        <p:spPr>
          <a:xfrm>
            <a:off x="1190715" y="4012827"/>
            <a:ext cx="5474961" cy="2568839"/>
          </a:xfrm>
          <a:prstGeom prst="rect">
            <a:avLst/>
          </a:prstGeom>
        </p:spPr>
      </p:pic>
      <mc:AlternateContent xmlns:mc="http://schemas.openxmlformats.org/markup-compatibility/2006" xmlns:a14="http://schemas.microsoft.com/office/drawing/2010/main">
        <mc:Choice Requires="a14">
          <p:sp>
            <p:nvSpPr>
              <p:cNvPr id="6" name="Rounded Rectangle 5"/>
              <p:cNvSpPr/>
              <p:nvPr/>
            </p:nvSpPr>
            <p:spPr>
              <a:xfrm>
                <a:off x="7227654" y="5243857"/>
                <a:ext cx="4555067" cy="157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Given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oMath>
                </a14:m>
                <a:r>
                  <a:rPr lang="en-US" sz="2400" dirty="0"/>
                  <a:t> and </a:t>
                </a:r>
                <a14:m>
                  <m:oMath xmlns:m="http://schemas.openxmlformats.org/officeDocument/2006/math">
                    <m:sSup>
                      <m:sSupPr>
                        <m:ctrlPr>
                          <a:rPr lang="en-US" sz="2400" b="0" i="1" dirty="0"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r>
                          <a:rPr lang="en-US" sz="2400" b="0" i="1" dirty="0" smtClean="0">
                            <a:solidFill>
                              <a:schemeClr val="accent1"/>
                            </a:solidFill>
                            <a:latin typeface="Cambria Math" charset="0"/>
                          </a:rPr>
                          <m:t>(0)</m:t>
                        </m:r>
                      </m:sup>
                    </m:sSup>
                    <m:r>
                      <a:rPr lang="en-US" sz="2400" b="0" i="1" dirty="0" smtClean="0">
                        <a:solidFill>
                          <a:schemeClr val="accent1"/>
                        </a:solidFill>
                        <a:latin typeface="Cambria Math"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charset="0"/>
                          </a:rPr>
                          <m:t>𝑥</m:t>
                        </m:r>
                      </m:e>
                    </m:acc>
                  </m:oMath>
                </a14:m>
                <a:r>
                  <a:rPr lang="en-US" sz="2400" dirty="0"/>
                  <a:t>, we can calculate all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d>
                          <m:dPr>
                            <m:ctrlPr>
                              <a:rPr lang="en-US" sz="2400" b="0" i="1" dirty="0" smtClean="0">
                                <a:solidFill>
                                  <a:schemeClr val="accent1"/>
                                </a:solidFill>
                                <a:latin typeface="Cambria Math" panose="02040503050406030204" pitchFamily="18" charset="0"/>
                              </a:rPr>
                            </m:ctrlPr>
                          </m:dPr>
                          <m:e>
                            <m:r>
                              <a:rPr lang="en-US" sz="2400" b="0" i="1" dirty="0" smtClean="0">
                                <a:solidFill>
                                  <a:schemeClr val="accent1"/>
                                </a:solidFill>
                                <a:latin typeface="Cambria Math" charset="0"/>
                              </a:rPr>
                              <m:t>ℓ</m:t>
                            </m:r>
                          </m:e>
                        </m:d>
                      </m:sup>
                    </m:sSup>
                  </m:oMath>
                </a14:m>
                <a:r>
                  <a:rPr lang="en-US" sz="2400" dirty="0"/>
                  <a:t> and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𝑠</m:t>
                            </m:r>
                          </m:e>
                        </m:acc>
                      </m:e>
                      <m:sup>
                        <m:r>
                          <a:rPr lang="en-US" sz="2400" b="0" i="1" dirty="0" smtClean="0">
                            <a:solidFill>
                              <a:schemeClr val="accent1"/>
                            </a:solidFill>
                            <a:latin typeface="Cambria Math" charset="0"/>
                          </a:rPr>
                          <m:t>(ℓ)</m:t>
                        </m:r>
                      </m:sup>
                    </m:sSup>
                  </m:oMath>
                </a14:m>
                <a:r>
                  <a:rPr lang="en-US" sz="2400" dirty="0">
                    <a:solidFill>
                      <a:schemeClr val="accent1"/>
                    </a:solidFill>
                  </a:rPr>
                  <a:t> </a:t>
                </a:r>
                <a:r>
                  <a:rPr lang="en-US" sz="2400" dirty="0"/>
                  <a:t>through forward propagation.</a:t>
                </a:r>
              </a:p>
            </p:txBody>
          </p:sp>
        </mc:Choice>
        <mc:Fallback xmlns="">
          <p:sp>
            <p:nvSpPr>
              <p:cNvPr id="6" name="Rounded Rectangle 5"/>
              <p:cNvSpPr>
                <a:spLocks noRot="1" noChangeAspect="1" noMove="1" noResize="1" noEditPoints="1" noAdjustHandles="1" noChangeArrowheads="1" noChangeShapeType="1" noTextEdit="1"/>
              </p:cNvSpPr>
              <p:nvPr/>
            </p:nvSpPr>
            <p:spPr>
              <a:xfrm>
                <a:off x="7227654" y="5243857"/>
                <a:ext cx="4555067" cy="1574800"/>
              </a:xfrm>
              <a:prstGeom prst="roundRect">
                <a:avLst/>
              </a:prstGeom>
              <a:blipFill>
                <a:blip r:embed="rId7"/>
                <a:stretch>
                  <a:fillRect r="-554" b="-15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A64618D-0E9E-8E43-8180-F488B0217028}"/>
              </a:ext>
            </a:extLst>
          </p:cNvPr>
          <p:cNvGrpSpPr/>
          <p:nvPr/>
        </p:nvGrpSpPr>
        <p:grpSpPr>
          <a:xfrm>
            <a:off x="7852707" y="3429000"/>
            <a:ext cx="2871450" cy="1770988"/>
            <a:chOff x="7179730" y="1825247"/>
            <a:chExt cx="4638348" cy="2821176"/>
          </a:xfrm>
        </p:grpSpPr>
        <p:grpSp>
          <p:nvGrpSpPr>
            <p:cNvPr id="8" name="Group 7">
              <a:extLst>
                <a:ext uri="{FF2B5EF4-FFF2-40B4-BE49-F238E27FC236}">
                  <a16:creationId xmlns:a16="http://schemas.microsoft.com/office/drawing/2014/main" id="{861D9DA4-1501-0248-84B5-7A26F51D544F}"/>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977CBD2A-9B59-8640-9E70-E2E05B84593B}"/>
                  </a:ext>
                </a:extLst>
              </p:cNvPr>
              <p:cNvPicPr>
                <a:picLocks noChangeAspect="1"/>
              </p:cNvPicPr>
              <p:nvPr/>
            </p:nvPicPr>
            <p:blipFill>
              <a:blip r:embed="rId8"/>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04BC58B6-365D-E748-9DC4-D1D833AEA455}"/>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DF067C-B1B3-2B44-A93D-FA2D3F2D1C0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0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NN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Given </a:t>
                </a:r>
                <a14:m>
                  <m:oMath xmlns:m="http://schemas.openxmlformats.org/officeDocument/2006/math">
                    <m:r>
                      <a:rPr lang="en-US" i="1" smtClean="0">
                        <a:solidFill>
                          <a:schemeClr val="accent1"/>
                        </a:solidFill>
                        <a:latin typeface="Cambria Math" charset="0"/>
                      </a:rPr>
                      <m:t>𝐷</m:t>
                    </m:r>
                  </m:oMath>
                </a14:m>
                <a:r>
                  <a:rPr lang="en-US" dirty="0"/>
                  <a:t>, how to learn the weights </a:t>
                </a:r>
                <a14:m>
                  <m:oMath xmlns:m="http://schemas.openxmlformats.org/officeDocument/2006/math">
                    <m:r>
                      <a:rPr lang="en-US" i="1" dirty="0" smtClean="0">
                        <a:solidFill>
                          <a:schemeClr val="accent1"/>
                        </a:solidFill>
                        <a:latin typeface="Cambria Math" charset="0"/>
                      </a:rPr>
                      <m:t>𝑊</m:t>
                    </m:r>
                    <m:r>
                      <a:rPr lang="en-US" b="0" i="1" dirty="0" smtClean="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a:t>
                </a:r>
              </a:p>
              <a:p>
                <a:endParaRPr lang="en-US" sz="1200" dirty="0"/>
              </a:p>
              <a:p>
                <a:r>
                  <a:rPr lang="en-US" dirty="0"/>
                  <a:t>Intuition: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1</m:t>
                        </m:r>
                      </m:num>
                      <m:den>
                        <m:r>
                          <a:rPr lang="en-US" b="0" i="1" smtClean="0">
                            <a:solidFill>
                              <a:schemeClr val="accent1"/>
                            </a:solidFill>
                            <a:latin typeface="Cambria Math" charset="0"/>
                          </a:rPr>
                          <m:t>𝑁</m:t>
                        </m:r>
                      </m:den>
                    </m:f>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𝑛</m:t>
                        </m:r>
                        <m:r>
                          <a:rPr lang="en-US" b="0" i="1" smtClean="0">
                            <a:solidFill>
                              <a:schemeClr val="accent1"/>
                            </a:solidFill>
                            <a:latin typeface="Cambria Math" charset="0"/>
                          </a:rPr>
                          <m:t>=1</m:t>
                        </m:r>
                      </m:sub>
                      <m:sup>
                        <m:r>
                          <a:rPr lang="en-US" b="0" i="1" smtClean="0">
                            <a:solidFill>
                              <a:schemeClr val="accent1"/>
                            </a:solidFill>
                            <a:latin typeface="Cambria Math" charset="0"/>
                          </a:rPr>
                          <m:t>𝑁</m:t>
                        </m:r>
                      </m:sup>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𝑒</m:t>
                            </m:r>
                          </m:e>
                          <m:sub>
                            <m:r>
                              <a:rPr lang="en-US" b="0" i="1" smtClean="0">
                                <a:solidFill>
                                  <a:schemeClr val="accent1"/>
                                </a:solidFill>
                                <a:latin typeface="Cambria Math" charset="0"/>
                              </a:rPr>
                              <m:t>𝑛</m:t>
                            </m:r>
                          </m:sub>
                        </m:sSub>
                        <m:r>
                          <a:rPr lang="en-US" b="0" i="1" smtClean="0">
                            <a:solidFill>
                              <a:schemeClr val="accent1"/>
                            </a:solidFill>
                            <a:latin typeface="Cambria Math" charset="0"/>
                          </a:rPr>
                          <m:t>(</m:t>
                        </m:r>
                        <m:r>
                          <a:rPr lang="en-US" b="0" i="1" smtClean="0">
                            <a:solidFill>
                              <a:schemeClr val="accent1"/>
                            </a:solidFill>
                            <a:latin typeface="Cambria Math" charset="0"/>
                          </a:rPr>
                          <m:t>𝑊</m:t>
                        </m:r>
                        <m:r>
                          <a:rPr lang="en-US" b="0" i="1" smtClean="0">
                            <a:solidFill>
                              <a:schemeClr val="accent1"/>
                            </a:solidFill>
                            <a:latin typeface="Cambria Math" charset="0"/>
                          </a:rPr>
                          <m:t>)</m:t>
                        </m:r>
                      </m:e>
                    </m:nary>
                  </m:oMath>
                </a14:m>
                <a:endParaRPr lang="en-US" i="1" dirty="0"/>
              </a:p>
              <a:p>
                <a:r>
                  <a:rPr lang="en-US" dirty="0"/>
                  <a:t>How?</a:t>
                </a:r>
              </a:p>
              <a:p>
                <a:pPr lvl="1"/>
                <a:r>
                  <a:rPr lang="en-US" dirty="0"/>
                  <a:t>Gradient descent: </a:t>
                </a:r>
                <a14:m>
                  <m:oMath xmlns:m="http://schemas.openxmlformats.org/officeDocument/2006/math">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r>
                          <a:rPr lang="en-US" b="0" i="1" smtClean="0">
                            <a:solidFill>
                              <a:schemeClr val="accent1"/>
                            </a:solidFill>
                            <a:latin typeface="Cambria Math" charset="0"/>
                          </a:rPr>
                          <m:t>+1</m:t>
                        </m:r>
                      </m:e>
                    </m:d>
                    <m:r>
                      <a:rPr lang="en-US" b="0" i="1" smtClean="0">
                        <a:solidFill>
                          <a:schemeClr val="accent1"/>
                        </a:solidFill>
                        <a:latin typeface="Cambria Math" charset="0"/>
                      </a:rPr>
                      <m:t>←</m:t>
                    </m:r>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e>
                    </m:d>
                    <m:r>
                      <a:rPr lang="en-US" b="0" i="1" smtClean="0">
                        <a:solidFill>
                          <a:schemeClr val="accent1"/>
                        </a:solidFill>
                        <a:latin typeface="Cambria Math" charset="0"/>
                      </a:rPr>
                      <m:t>−</m:t>
                    </m:r>
                    <m:r>
                      <a:rPr lang="en-US" b="0" i="1" smtClean="0">
                        <a:solidFill>
                          <a:schemeClr val="accent1"/>
                        </a:solidFill>
                        <a:latin typeface="Cambria Math" charset="0"/>
                      </a:rPr>
                      <m:t>𝜂</m:t>
                    </m:r>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m:t>
                        </m:r>
                      </m:e>
                      <m:sub>
                        <m:r>
                          <a:rPr lang="en-US" b="0" i="1" smtClean="0">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𝐸</m:t>
                        </m:r>
                      </m:e>
                      <m:sub>
                        <m:r>
                          <a:rPr lang="en-US" b="0" i="1" smtClean="0">
                            <a:solidFill>
                              <a:srgbClr val="C00000"/>
                            </a:solidFill>
                            <a:latin typeface="Cambria Math" charset="0"/>
                            <a:ea typeface="Cambria Math" charset="0"/>
                            <a:cs typeface="Cambria Math" charset="0"/>
                          </a:rPr>
                          <m:t>𝑖𝑛</m:t>
                        </m:r>
                      </m:sub>
                    </m:sSub>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𝑊</m:t>
                    </m:r>
                    <m:r>
                      <a:rPr lang="en-US" b="0" i="1" smtClean="0">
                        <a:solidFill>
                          <a:srgbClr val="C00000"/>
                        </a:solidFill>
                        <a:latin typeface="Cambria Math" charset="0"/>
                        <a:ea typeface="Cambria Math" charset="0"/>
                        <a:cs typeface="Cambria Math" charset="0"/>
                      </a:rPr>
                      <m:t>)</m:t>
                    </m:r>
                  </m:oMath>
                </a14:m>
                <a:endParaRPr lang="en-US" dirty="0">
                  <a:solidFill>
                    <a:srgbClr val="C00000"/>
                  </a:solidFill>
                </a:endParaRPr>
              </a:p>
              <a:p>
                <a:pPr lvl="1"/>
                <a:r>
                  <a:rPr lang="en-US" dirty="0"/>
                  <a:t>Stochastic  gradient descent </a:t>
                </a:r>
                <a14:m>
                  <m:oMath xmlns:m="http://schemas.openxmlformats.org/officeDocument/2006/math">
                    <m:r>
                      <a:rPr lang="en-US" i="1" smtClean="0">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r>
                      <a:rPr lang="en-US" i="1">
                        <a:solidFill>
                          <a:schemeClr val="accent1"/>
                        </a:solidFill>
                        <a:latin typeface="Cambria Math" charset="0"/>
                      </a:rPr>
                      <m:t>←</m:t>
                    </m:r>
                    <m:r>
                      <a:rPr lang="en-US" i="1">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r>
                      <a:rPr lang="en-US" i="1">
                        <a:solidFill>
                          <a:schemeClr val="accent1"/>
                        </a:solidFill>
                        <a:latin typeface="Cambria Math" charset="0"/>
                      </a:rPr>
                      <m:t>𝜂</m:t>
                    </m:r>
                    <m:sSub>
                      <m:sSubPr>
                        <m:ctrlPr>
                          <a:rPr lang="en-US" i="1" smtClean="0">
                            <a:solidFill>
                              <a:srgbClr val="C00000"/>
                            </a:solidFill>
                            <a:latin typeface="Cambria Math" panose="02040503050406030204" pitchFamily="18" charset="0"/>
                            <a:ea typeface="Cambria Math" charset="0"/>
                            <a:cs typeface="Cambria Math" charset="0"/>
                          </a:rPr>
                        </m:ctrlPr>
                      </m:sSubPr>
                      <m:e>
                        <m:r>
                          <a:rPr lang="en-US" i="1">
                            <a:solidFill>
                              <a:srgbClr val="C00000"/>
                            </a:solidFill>
                            <a:latin typeface="Cambria Math" charset="0"/>
                            <a:ea typeface="Cambria Math" charset="0"/>
                            <a:cs typeface="Cambria Math" charset="0"/>
                          </a:rPr>
                          <m:t>𝛻</m:t>
                        </m:r>
                      </m:e>
                      <m:sub>
                        <m:r>
                          <a:rPr lang="en-US" i="1">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𝑒</m:t>
                        </m:r>
                      </m:e>
                      <m:sub>
                        <m:r>
                          <a:rPr lang="en-US" b="0" i="1" smtClean="0">
                            <a:solidFill>
                              <a:srgbClr val="C00000"/>
                            </a:solidFill>
                            <a:latin typeface="Cambria Math" charset="0"/>
                            <a:ea typeface="Cambria Math" charset="0"/>
                            <a:cs typeface="Cambria Math" charset="0"/>
                          </a:rPr>
                          <m:t>𝑛</m:t>
                        </m:r>
                      </m:sub>
                    </m:sSub>
                    <m:r>
                      <a:rPr lang="en-US" i="1">
                        <a:solidFill>
                          <a:srgbClr val="C00000"/>
                        </a:solidFill>
                        <a:latin typeface="Cambria Math" charset="0"/>
                        <a:ea typeface="Cambria Math" charset="0"/>
                        <a:cs typeface="Cambria Math" charset="0"/>
                      </a:rPr>
                      <m:t>(</m:t>
                    </m:r>
                    <m:r>
                      <a:rPr lang="en-US" i="1">
                        <a:solidFill>
                          <a:srgbClr val="C00000"/>
                        </a:solidFill>
                        <a:latin typeface="Cambria Math" charset="0"/>
                        <a:ea typeface="Cambria Math" charset="0"/>
                        <a:cs typeface="Cambria Math" charset="0"/>
                      </a:rPr>
                      <m:t>𝑊</m:t>
                    </m:r>
                    <m:r>
                      <a:rPr lang="en-US" i="1">
                        <a:solidFill>
                          <a:srgbClr val="C00000"/>
                        </a:solidFill>
                        <a:latin typeface="Cambria Math" charset="0"/>
                        <a:ea typeface="Cambria Math" charset="0"/>
                        <a:cs typeface="Cambria Math" charset="0"/>
                      </a:rPr>
                      <m:t>)</m:t>
                    </m:r>
                  </m:oMath>
                </a14:m>
                <a:endParaRPr lang="en-US" dirty="0"/>
              </a:p>
              <a:p>
                <a:endParaRPr lang="en-US" dirty="0"/>
              </a:p>
              <a:p>
                <a:r>
                  <a:rPr lang="en-US" dirty="0"/>
                  <a:t>Key step: we need to be able to evaluate the gradient</a:t>
                </a:r>
                <a:r>
                  <a:rPr lang="mr-IN" dirty="0"/>
                  <a:t>…</a:t>
                </a:r>
                <a:endParaRPr lang="en-US" dirty="0"/>
              </a:p>
              <a:p>
                <a:pPr lvl="1"/>
                <a:r>
                  <a:rPr lang="en-US" dirty="0"/>
                  <a:t>Not trivial given the network structure</a:t>
                </a:r>
              </a:p>
              <a:p>
                <a:pPr lvl="1"/>
                <a:r>
                  <a:rPr lang="en-US" dirty="0">
                    <a:solidFill>
                      <a:srgbClr val="C00000"/>
                    </a:solidFill>
                  </a:rPr>
                  <a:t>Backpropagation </a:t>
                </a:r>
                <a:r>
                  <a:rPr lang="en-US" dirty="0"/>
                  <a:t>is an algorithmic procedure to calculate the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12100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Compute the Gradient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m:t>
                        </m:r>
                      </m:e>
                      <m:sub>
                        <m:r>
                          <a:rPr lang="en-US" i="1">
                            <a:latin typeface="Cambria Math" charset="0"/>
                            <a:ea typeface="Cambria Math" charset="0"/>
                            <a:cs typeface="Cambria Math" charset="0"/>
                          </a:rPr>
                          <m:t>𝑊</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𝑒</m:t>
                        </m:r>
                      </m:e>
                      <m:sub>
                        <m:r>
                          <a:rPr lang="en-US" i="1">
                            <a:latin typeface="Cambria Math" charset="0"/>
                            <a:ea typeface="Cambria Math" charset="0"/>
                            <a:cs typeface="Cambria Math" charset="0"/>
                          </a:rPr>
                          <m:t>𝑛</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𝑊</m:t>
                    </m:r>
                    <m:r>
                      <a:rPr lang="en-US" i="1">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353800" cy="5590645"/>
              </a:xfrm>
            </p:spPr>
            <p:txBody>
              <a:bodyPr>
                <a:normAutofit lnSpcReduction="10000"/>
              </a:bodyPr>
              <a:lstStyle/>
              <a:p>
                <a:pPr marL="228600" lvl="1">
                  <a:spcBef>
                    <a:spcPts val="1000"/>
                  </a:spcBef>
                </a:pPr>
                <a:r>
                  <a:rPr lang="en-US" dirty="0"/>
                  <a:t>Applying chain rule</a:t>
                </a:r>
                <a:br>
                  <a:rPr lang="en-US" dirty="0">
                    <a:solidFill>
                      <a:schemeClr val="accent1"/>
                    </a:solidFill>
                  </a:rPr>
                </a:br>
                <a:r>
                  <a:rPr lang="en-US" dirty="0">
                    <a:solidFill>
                      <a:schemeClr val="accent1"/>
                    </a:solidFill>
                  </a:rPr>
                  <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f>
                      <m:fPr>
                        <m:ctrlPr>
                          <a:rPr lang="bg-BG" i="1" smtClean="0">
                            <a:solidFill>
                              <a:srgbClr val="00B050"/>
                            </a:solidFill>
                            <a:latin typeface="Cambria Math" panose="02040503050406030204" pitchFamily="18" charset="0"/>
                          </a:rPr>
                        </m:ctrlPr>
                      </m:fPr>
                      <m:num>
                        <m:r>
                          <a:rPr lang="en-US" i="1">
                            <a:solidFill>
                              <a:srgbClr val="00B050"/>
                            </a:solidFill>
                            <a:latin typeface="Cambria Math"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𝑒</m:t>
                            </m:r>
                          </m:e>
                          <m:sub>
                            <m:r>
                              <a:rPr lang="en-US" i="1">
                                <a:solidFill>
                                  <a:srgbClr val="00B050"/>
                                </a:solidFill>
                                <a:latin typeface="Cambria Math" charset="0"/>
                              </a:rPr>
                              <m:t>𝑛</m:t>
                            </m:r>
                          </m:sub>
                        </m:sSub>
                        <m:r>
                          <a:rPr lang="en-US" i="1">
                            <a:solidFill>
                              <a:srgbClr val="00B050"/>
                            </a:solidFill>
                            <a:latin typeface="Cambria Math" charset="0"/>
                          </a:rPr>
                          <m:t>(</m:t>
                        </m:r>
                        <m:r>
                          <a:rPr lang="en-US" i="1">
                            <a:solidFill>
                              <a:srgbClr val="00B050"/>
                            </a:solidFill>
                            <a:latin typeface="Cambria Math" charset="0"/>
                          </a:rPr>
                          <m:t>𝑊</m:t>
                        </m:r>
                        <m:r>
                          <a:rPr lang="en-US" i="1">
                            <a:solidFill>
                              <a:srgbClr val="00B050"/>
                            </a:solidFill>
                            <a:latin typeface="Cambria Math" charset="0"/>
                          </a:rPr>
                          <m:t>)</m:t>
                        </m:r>
                      </m:num>
                      <m:den>
                        <m:r>
                          <a:rPr lang="en-US" i="1">
                            <a:solidFill>
                              <a:srgbClr val="00B050"/>
                            </a:solidFill>
                            <a:latin typeface="Cambria Math"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charset="0"/>
                              </a:rPr>
                              <m:t>𝑠</m:t>
                            </m:r>
                          </m:e>
                          <m:sub>
                            <m:r>
                              <a:rPr lang="en-US" i="1">
                                <a:solidFill>
                                  <a:srgbClr val="00B050"/>
                                </a:solidFill>
                                <a:latin typeface="Cambria Math" charset="0"/>
                              </a:rPr>
                              <m:t>𝑗</m:t>
                            </m:r>
                          </m:sub>
                          <m:sup>
                            <m:r>
                              <a:rPr lang="en-US" i="1">
                                <a:solidFill>
                                  <a:srgbClr val="00B050"/>
                                </a:solidFill>
                                <a:latin typeface="Cambria Math" charset="0"/>
                              </a:rPr>
                              <m:t>(ℓ)</m:t>
                            </m:r>
                          </m:sup>
                        </m:sSubSup>
                      </m:den>
                    </m:f>
                  </m:oMath>
                </a14:m>
                <a:r>
                  <a:rPr lang="bg-BG" dirty="0">
                    <a:solidFill>
                      <a:schemeClr val="accent1"/>
                    </a:solidFill>
                  </a:rPr>
                  <a:t> </a:t>
                </a:r>
                <a14:m>
                  <m:oMath xmlns:m="http://schemas.openxmlformats.org/officeDocument/2006/math">
                    <m:f>
                      <m:fPr>
                        <m:ctrlPr>
                          <a:rPr lang="bg-BG" i="1" smtClean="0">
                            <a:solidFill>
                              <a:schemeClr val="accent2"/>
                            </a:solidFill>
                            <a:latin typeface="Cambria Math" panose="02040503050406030204" pitchFamily="18" charset="0"/>
                          </a:rPr>
                        </m:ctrlPr>
                      </m:fPr>
                      <m:num>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𝑠</m:t>
                            </m:r>
                          </m:e>
                          <m:sub>
                            <m:r>
                              <a:rPr lang="en-US" i="1">
                                <a:solidFill>
                                  <a:schemeClr val="accent2"/>
                                </a:solidFill>
                                <a:latin typeface="Cambria Math" charset="0"/>
                              </a:rPr>
                              <m:t>𝑗</m:t>
                            </m:r>
                          </m:sub>
                          <m:sup>
                            <m:r>
                              <a:rPr lang="en-US" i="1">
                                <a:solidFill>
                                  <a:schemeClr val="accent2"/>
                                </a:solidFill>
                                <a:latin typeface="Cambria Math" charset="0"/>
                              </a:rPr>
                              <m:t>(ℓ)</m:t>
                            </m:r>
                          </m:sup>
                        </m:sSubSup>
                      </m:num>
                      <m:den>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𝑤</m:t>
                            </m:r>
                          </m:e>
                          <m:sub>
                            <m:r>
                              <a:rPr lang="en-US" i="1">
                                <a:solidFill>
                                  <a:schemeClr val="accent2"/>
                                </a:solidFill>
                                <a:latin typeface="Cambria Math" charset="0"/>
                              </a:rPr>
                              <m:t>𝑖</m:t>
                            </m:r>
                            <m:r>
                              <a:rPr lang="en-US" i="1">
                                <a:solidFill>
                                  <a:schemeClr val="accent2"/>
                                </a:solidFill>
                                <a:latin typeface="Cambria Math" charset="0"/>
                              </a:rPr>
                              <m:t>,</m:t>
                            </m:r>
                            <m:r>
                              <a:rPr lang="en-US" i="1">
                                <a:solidFill>
                                  <a:schemeClr val="accent2"/>
                                </a:solidFill>
                                <a:latin typeface="Cambria Math" charset="0"/>
                              </a:rPr>
                              <m:t>𝑗</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ℓ</m:t>
                                </m:r>
                              </m:e>
                            </m:d>
                          </m:sup>
                        </m:sSubSup>
                      </m:den>
                    </m:f>
                    <m:r>
                      <a:rPr lang="en-US" b="0" i="1" smtClean="0">
                        <a:solidFill>
                          <a:schemeClr val="tx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endParaRPr lang="en-US" dirty="0">
                  <a:solidFill>
                    <a:schemeClr val="accent1"/>
                  </a:solidFill>
                </a:endParaRPr>
              </a:p>
              <a:p>
                <a:pPr marL="228600" lvl="1">
                  <a:spcBef>
                    <a:spcPts val="1000"/>
                  </a:spcBef>
                </a:pPr>
                <a:endParaRPr lang="en-US" dirty="0"/>
              </a:p>
              <a:p>
                <a:pPr marL="228600" lvl="1">
                  <a:spcBef>
                    <a:spcPts val="1000"/>
                  </a:spcBef>
                </a:pPr>
                <a:r>
                  <a:rPr lang="en-US" dirty="0"/>
                  <a:t>Calculating </a:t>
                </a:r>
                <a14:m>
                  <m:oMath xmlns:m="http://schemas.openxmlformats.org/officeDocument/2006/math">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oMath>
                </a14:m>
                <a:r>
                  <a:rPr lang="en-US" i="1" dirty="0">
                    <a:solidFill>
                      <a:schemeClr val="accent1"/>
                    </a:solidFill>
                    <a:latin typeface="Cambria Math" charset="0"/>
                  </a:rPr>
                  <a:t>  </a:t>
                </a:r>
                <a:r>
                  <a:rPr lang="en-US" dirty="0">
                    <a:solidFill>
                      <a:schemeClr val="bg1">
                        <a:lumMod val="50000"/>
                      </a:schemeClr>
                    </a:solidFill>
                    <a:latin typeface="Calibri" panose="020F0502020204030204" pitchFamily="34" charset="0"/>
                    <a:cs typeface="Calibri" panose="020F0502020204030204" pitchFamily="34" charset="0"/>
                  </a:rPr>
                  <a:t>(Using dynamic programming idea)</a:t>
                </a:r>
              </a:p>
              <a:p>
                <a:pPr marL="685800" lvl="2">
                  <a:spcBef>
                    <a:spcPts val="1000"/>
                  </a:spcBef>
                </a:pPr>
                <a:r>
                  <a:rPr lang="en-US" sz="2400" dirty="0"/>
                  <a:t>Boundary conditions</a:t>
                </a:r>
              </a:p>
              <a:p>
                <a:pPr marL="1143000" lvl="3">
                  <a:spcBef>
                    <a:spcPts val="1000"/>
                  </a:spcBef>
                </a:pPr>
                <a:r>
                  <a:rPr lang="en-US" sz="2400" dirty="0"/>
                  <a:t>The output layer (assume regression)</a:t>
                </a:r>
              </a:p>
              <a:p>
                <a:pPr marL="1600200" lvl="4">
                  <a:spcBef>
                    <a:spcPts val="1000"/>
                  </a:spcBef>
                </a:pP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1</m:t>
                        </m:r>
                      </m:sub>
                      <m:sup>
                        <m:r>
                          <a:rPr lang="en-US" sz="2400" i="1">
                            <a:solidFill>
                              <a:schemeClr val="accent1"/>
                            </a:solidFill>
                            <a:latin typeface="Cambria Math" charset="0"/>
                          </a:rPr>
                          <m:t>(</m:t>
                        </m:r>
                        <m:r>
                          <a:rPr lang="en-US" sz="2400" i="1">
                            <a:solidFill>
                              <a:schemeClr val="accent1"/>
                            </a:solidFill>
                            <a:latin typeface="Cambria Math" charset="0"/>
                          </a:rPr>
                          <m:t>𝐿</m:t>
                        </m:r>
                        <m:r>
                          <a:rPr lang="en-US" sz="2400" i="1">
                            <a:solidFill>
                              <a:schemeClr val="accent1"/>
                            </a:solidFill>
                            <a:latin typeface="Cambria Math" charset="0"/>
                          </a:rPr>
                          <m:t>)</m:t>
                        </m:r>
                      </m:sup>
                    </m:sSubSup>
                    <m:r>
                      <a:rPr lang="en-US" sz="2400" i="1">
                        <a:solidFill>
                          <a:schemeClr val="accent1"/>
                        </a:solidFill>
                        <a:latin typeface="Cambria Math" charset="0"/>
                      </a:rPr>
                      <m:t>=2</m:t>
                    </m:r>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1</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𝐿</m:t>
                                </m:r>
                              </m:e>
                            </m:d>
                          </m:sup>
                        </m:sSubSup>
                        <m:r>
                          <a:rPr lang="en-US" sz="2400" i="1">
                            <a:solidFill>
                              <a:schemeClr val="accent1"/>
                            </a:solidFill>
                            <a:latin typeface="Cambria Math" charset="0"/>
                          </a:rPr>
                          <m:t>−</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charset="0"/>
                              </a:rPr>
                              <m:t>𝑦</m:t>
                            </m:r>
                          </m:e>
                          <m:sub>
                            <m:r>
                              <a:rPr lang="en-US" sz="2400" i="1">
                                <a:solidFill>
                                  <a:schemeClr val="accent1"/>
                                </a:solidFill>
                                <a:latin typeface="Cambria Math" charset="0"/>
                              </a:rPr>
                              <m:t>𝑛</m:t>
                            </m:r>
                          </m:sub>
                        </m:sSub>
                      </m:e>
                    </m:d>
                  </m:oMath>
                </a14:m>
                <a:r>
                  <a:rPr lang="en-US" sz="2400" dirty="0"/>
                  <a:t>  </a:t>
                </a:r>
                <a:r>
                  <a:rPr lang="en-US" sz="2400" dirty="0">
                    <a:solidFill>
                      <a:schemeClr val="bg1">
                        <a:lumMod val="75000"/>
                      </a:schemeClr>
                    </a:solidFill>
                  </a:rPr>
                  <a:t>(generalizable to other differentiable error)</a:t>
                </a:r>
              </a:p>
              <a:p>
                <a:pPr marL="685800" lvl="2">
                  <a:spcBef>
                    <a:spcPts val="1000"/>
                  </a:spcBef>
                </a:pPr>
                <a:r>
                  <a:rPr lang="en-US" sz="2400" dirty="0"/>
                  <a:t>Backward recursive formulation</a:t>
                </a:r>
              </a:p>
              <a:p>
                <a:pPr marL="1143000" lvl="3">
                  <a:spcBef>
                    <a:spcPts val="1000"/>
                  </a:spcBef>
                </a:pPr>
                <a14:m>
                  <m:oMath xmlns:m="http://schemas.openxmlformats.org/officeDocument/2006/math">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r>
                      <a:rPr lang="en-US" sz="2400" i="1" smtClean="0">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f>
                          <m:fPr>
                            <m:ctrlPr>
                              <a:rPr lang="bg-BG" sz="2400" i="1" smtClean="0">
                                <a:solidFill>
                                  <a:srgbClr val="00B050"/>
                                </a:solidFill>
                                <a:latin typeface="Cambria Math" panose="02040503050406030204" pitchFamily="18" charset="0"/>
                              </a:rPr>
                            </m:ctrlPr>
                          </m:fPr>
                          <m:num>
                            <m:r>
                              <a:rPr lang="en-US" sz="2400" i="1">
                                <a:solidFill>
                                  <a:srgbClr val="00B050"/>
                                </a:solidFill>
                                <a:latin typeface="Cambria Math"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charset="0"/>
                                  </a:rPr>
                                  <m:t>𝑒</m:t>
                                </m:r>
                              </m:e>
                              <m:sub>
                                <m:r>
                                  <a:rPr lang="en-US" sz="2400" i="1">
                                    <a:solidFill>
                                      <a:srgbClr val="00B050"/>
                                    </a:solidFill>
                                    <a:latin typeface="Cambria Math" charset="0"/>
                                  </a:rPr>
                                  <m:t>𝑛</m:t>
                                </m:r>
                              </m:sub>
                            </m:sSub>
                            <m:r>
                              <a:rPr lang="en-US" sz="2400" i="1">
                                <a:solidFill>
                                  <a:srgbClr val="00B050"/>
                                </a:solidFill>
                                <a:latin typeface="Cambria Math" charset="0"/>
                              </a:rPr>
                              <m:t>(</m:t>
                            </m:r>
                            <m:r>
                              <a:rPr lang="en-US" sz="2400" i="1">
                                <a:solidFill>
                                  <a:srgbClr val="00B050"/>
                                </a:solidFill>
                                <a:latin typeface="Cambria Math" charset="0"/>
                              </a:rPr>
                              <m:t>𝑊</m:t>
                            </m:r>
                            <m:r>
                              <a:rPr lang="en-US" sz="2400" i="1">
                                <a:solidFill>
                                  <a:srgbClr val="00B050"/>
                                </a:solidFill>
                                <a:latin typeface="Cambria Math" charset="0"/>
                              </a:rPr>
                              <m:t>)</m:t>
                            </m:r>
                          </m:num>
                          <m:den>
                            <m:r>
                              <a:rPr lang="en-US" sz="2400" i="1">
                                <a:solidFill>
                                  <a:srgbClr val="00B050"/>
                                </a:solidFill>
                                <a:latin typeface="Cambria Math"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𝑠</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e>
                    </m:nary>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𝜃</m:t>
                            </m:r>
                          </m:e>
                          <m:sup>
                            <m:r>
                              <a:rPr lang="en-US" sz="2400" i="1">
                                <a:solidFill>
                                  <a:schemeClr val="accent1"/>
                                </a:solidFill>
                                <a:latin typeface="Cambria Math" charset="0"/>
                              </a:rPr>
                              <m:t>′</m:t>
                            </m:r>
                          </m:sup>
                        </m:sSup>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ℓ</m:t>
                                    </m:r>
                                  </m:e>
                                </m:d>
                              </m:sup>
                            </m:sSubSup>
                          </m:e>
                        </m:d>
                      </m:e>
                    </m:nary>
                  </m:oMath>
                </a14:m>
                <a:r>
                  <a:rPr lang="en-US" sz="2400" dirty="0">
                    <a:solidFill>
                      <a:schemeClr val="accent1"/>
                    </a:solidFill>
                  </a:rPr>
                  <a:t>  </a:t>
                </a:r>
              </a:p>
              <a:p>
                <a:pPr marL="685800" lvl="2">
                  <a:spcBef>
                    <a:spcPts val="1000"/>
                  </a:spcBef>
                </a:pPr>
                <a:r>
                  <a:rPr lang="en-US" sz="2400" dirty="0"/>
                  <a:t>Backward propagation</a:t>
                </a:r>
                <a:br>
                  <a:rPr lang="en-US" dirty="0"/>
                </a:br>
                <a:endParaRPr lang="en-US" sz="1400"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353800" cy="5590645"/>
              </a:xfrm>
              <a:blipFill>
                <a:blip r:embed="rId3"/>
                <a:stretch>
                  <a:fillRect l="-782" t="-18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6986" y="1480918"/>
            <a:ext cx="2582500" cy="1254726"/>
          </a:xfrm>
          <a:prstGeom prst="rect">
            <a:avLst/>
          </a:prstGeom>
        </p:spPr>
      </p:pic>
      <p:sp>
        <p:nvSpPr>
          <p:cNvPr id="5" name="Content Placeholder 2"/>
          <p:cNvSpPr txBox="1">
            <a:spLocks/>
          </p:cNvSpPr>
          <p:nvPr/>
        </p:nvSpPr>
        <p:spPr>
          <a:xfrm>
            <a:off x="5801751" y="3975641"/>
            <a:ext cx="5382066" cy="155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endParaRPr lang="en-US" sz="2800" dirty="0"/>
          </a:p>
        </p:txBody>
      </p:sp>
      <p:pic>
        <p:nvPicPr>
          <p:cNvPr id="6" name="Picture 5"/>
          <p:cNvPicPr>
            <a:picLocks noChangeAspect="1"/>
          </p:cNvPicPr>
          <p:nvPr/>
        </p:nvPicPr>
        <p:blipFill>
          <a:blip r:embed="rId5"/>
          <a:stretch>
            <a:fillRect/>
          </a:stretch>
        </p:blipFill>
        <p:spPr>
          <a:xfrm>
            <a:off x="12951340" y="1480917"/>
            <a:ext cx="2295622" cy="2559595"/>
          </a:xfrm>
          <a:prstGeom prst="rect">
            <a:avLst/>
          </a:prstGeom>
        </p:spPr>
      </p:pic>
      <p:grpSp>
        <p:nvGrpSpPr>
          <p:cNvPr id="7" name="Group 6">
            <a:extLst>
              <a:ext uri="{FF2B5EF4-FFF2-40B4-BE49-F238E27FC236}">
                <a16:creationId xmlns:a16="http://schemas.microsoft.com/office/drawing/2014/main" id="{24D7379A-7E48-0549-969C-E349354061C4}"/>
              </a:ext>
            </a:extLst>
          </p:cNvPr>
          <p:cNvGrpSpPr/>
          <p:nvPr/>
        </p:nvGrpSpPr>
        <p:grpSpPr>
          <a:xfrm>
            <a:off x="8280997" y="2488288"/>
            <a:ext cx="3334150" cy="2056362"/>
            <a:chOff x="7179730" y="1825247"/>
            <a:chExt cx="4638348" cy="2821176"/>
          </a:xfrm>
        </p:grpSpPr>
        <p:grpSp>
          <p:nvGrpSpPr>
            <p:cNvPr id="8" name="Group 7">
              <a:extLst>
                <a:ext uri="{FF2B5EF4-FFF2-40B4-BE49-F238E27FC236}">
                  <a16:creationId xmlns:a16="http://schemas.microsoft.com/office/drawing/2014/main" id="{CBF0B58B-F700-C04A-9B55-5D1E9E12AB9D}"/>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BECC8E14-277F-5547-8C58-8043E1BBBC6B}"/>
                  </a:ext>
                </a:extLst>
              </p:cNvPr>
              <p:cNvPicPr>
                <a:picLocks noChangeAspect="1"/>
              </p:cNvPicPr>
              <p:nvPr/>
            </p:nvPicPr>
            <p:blipFill>
              <a:blip r:embed="rId6"/>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63FC41FA-0343-0143-A0CF-1F0196177E38}"/>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DE151E0-AAB0-FF4E-B84F-26303E553A8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3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Recall that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b="0" i="1" smtClean="0">
                        <a:solidFill>
                          <a:schemeClr val="accent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r>
                  <a:rPr lang="en-US" dirty="0">
                    <a:solidFill>
                      <a:schemeClr val="accent1"/>
                    </a:solidFill>
                  </a:rPr>
                  <a:t> </a:t>
                </a:r>
              </a:p>
              <a:p>
                <a:r>
                  <a:rPr lang="en-US" dirty="0"/>
                  <a:t>Backpropagation Algorithm</a:t>
                </a:r>
              </a:p>
              <a:p>
                <a:pPr lvl="1"/>
                <a:r>
                  <a:rPr lang="en-US" dirty="0"/>
                  <a:t>Initialize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r>
                      <a:rPr lang="en-US" b="0" i="1" smtClean="0">
                        <a:latin typeface="Cambria Math" charset="0"/>
                      </a:rPr>
                      <m:t> </m:t>
                    </m:r>
                  </m:oMath>
                </a14:m>
                <a:r>
                  <a:rPr lang="en-US" dirty="0"/>
                  <a:t>randomly</a:t>
                </a:r>
              </a:p>
              <a:p>
                <a:pPr lvl="1"/>
                <a:r>
                  <a:rPr lang="en-US" dirty="0"/>
                  <a:t>For </a:t>
                </a:r>
                <a14:m>
                  <m:oMath xmlns:m="http://schemas.openxmlformats.org/officeDocument/2006/math">
                    <m:r>
                      <a:rPr lang="en-US" b="0" i="1" smtClean="0">
                        <a:solidFill>
                          <a:schemeClr val="accent1"/>
                        </a:solidFill>
                        <a:latin typeface="Cambria Math" charset="0"/>
                      </a:rPr>
                      <m:t>𝑡</m:t>
                    </m:r>
                    <m:r>
                      <a:rPr lang="en-US" b="0" i="1" smtClean="0">
                        <a:solidFill>
                          <a:schemeClr val="accent1"/>
                        </a:solidFill>
                        <a:latin typeface="Cambria Math" charset="0"/>
                      </a:rPr>
                      <m:t>=1</m:t>
                    </m:r>
                  </m:oMath>
                </a14:m>
                <a:r>
                  <a:rPr lang="en-US" dirty="0"/>
                  <a:t> to </a:t>
                </a:r>
                <a14:m>
                  <m:oMath xmlns:m="http://schemas.openxmlformats.org/officeDocument/2006/math">
                    <m:r>
                      <a:rPr lang="en-US" b="0" i="1" smtClean="0">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b="0" i="1" smtClean="0">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𝑠</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charset="0"/>
                          </a:rPr>
                          <m:t>𝛿</m:t>
                        </m:r>
                      </m:e>
                      <m:sub>
                        <m:r>
                          <a:rPr lang="en-US" sz="2400" b="0" i="1" smtClean="0">
                            <a:solidFill>
                              <a:srgbClr val="00B050"/>
                            </a:solidFill>
                            <a:latin typeface="Cambria Math" charset="0"/>
                          </a:rPr>
                          <m:t>𝑗</m:t>
                        </m:r>
                      </m:sub>
                      <m:sup>
                        <m:r>
                          <a:rPr lang="en-US" sz="2400" b="0" i="1" smtClean="0">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𝜂</m:t>
                    </m:r>
                    <m:sSubSup>
                      <m:sSubSupPr>
                        <m:ctrlPr>
                          <a:rPr lang="en-US" sz="2400" b="0" i="1" smtClean="0">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(ℓ−1)</m:t>
                        </m:r>
                      </m:sup>
                    </m:sSubSup>
                  </m:oMath>
                </a14:m>
                <a:endParaRPr lang="en-US" sz="2400" dirty="0"/>
              </a:p>
              <a:p>
                <a:pPr lvl="1"/>
                <a:r>
                  <a:rPr lang="en-US" sz="2800" dirty="0"/>
                  <a:t>Return the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52"/>
                </a:stretch>
              </a:blipFill>
            </p:spPr>
            <p:txBody>
              <a:bodyPr/>
              <a:lstStyle/>
              <a:p>
                <a:r>
                  <a:rPr lang="en-US">
                    <a:noFill/>
                  </a:rPr>
                  <a:t> </a:t>
                </a:r>
              </a:p>
            </p:txBody>
          </p:sp>
        </mc:Fallback>
      </mc:AlternateContent>
    </p:spTree>
    <p:extLst>
      <p:ext uri="{BB962C8B-B14F-4D97-AF65-F5344CB8AC3E}">
        <p14:creationId xmlns:p14="http://schemas.microsoft.com/office/powerpoint/2010/main" val="22750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59433</TotalTime>
  <Words>2111</Words>
  <Application>Microsoft Macintosh PowerPoint</Application>
  <PresentationFormat>Widescreen</PresentationFormat>
  <Paragraphs>342</Paragraphs>
  <Slides>54</Slides>
  <Notes>7</Notes>
  <HiddenSlides>14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Cambria Math</vt:lpstr>
      <vt:lpstr>Office Theme</vt:lpstr>
      <vt:lpstr>CSE 417T Introduction to Machine Learning</vt:lpstr>
      <vt:lpstr>Logistics</vt:lpstr>
      <vt:lpstr>Recap</vt:lpstr>
      <vt:lpstr>Neural Networks</vt:lpstr>
      <vt:lpstr>Notations of Neural Networks (NN)</vt:lpstr>
      <vt:lpstr>Forward Propagation (evaluate h(x ⃗))</vt:lpstr>
      <vt:lpstr>How to Learn NN From Data?</vt:lpstr>
      <vt:lpstr>Compute the Gradient ∇_W e_n (W)</vt:lpstr>
      <vt:lpstr>Backpropagation Algorithm</vt:lpstr>
      <vt:lpstr>Discussion</vt:lpstr>
      <vt:lpstr>Today’s Lecture</vt:lpstr>
      <vt:lpstr>Neural Network is Expressive</vt:lpstr>
      <vt:lpstr>Regularization in Neural Networks</vt:lpstr>
      <vt:lpstr>Weight-Based Regularization</vt:lpstr>
      <vt:lpstr>Early Stopping</vt:lpstr>
      <vt:lpstr>Early Stopping</vt:lpstr>
      <vt:lpstr>Dropout</vt:lpstr>
      <vt:lpstr>A Nontraditional Method to Avoid Overfitting</vt:lpstr>
      <vt:lpstr>Adding Noises as Regularization</vt:lpstr>
      <vt:lpstr>A bit discussion on optimization</vt:lpstr>
      <vt:lpstr>Revisit the Learning Setup</vt:lpstr>
      <vt:lpstr>Learning as an Optimization Problem</vt:lpstr>
      <vt:lpstr>Variations</vt:lpstr>
      <vt:lpstr>Variations</vt:lpstr>
      <vt:lpstr>Variations</vt:lpstr>
      <vt:lpstr>Variations</vt:lpstr>
      <vt:lpstr>Variations</vt:lpstr>
      <vt:lpstr>Short Break and Q&amp;A</vt:lpstr>
      <vt:lpstr>Deep Learning</vt:lpstr>
      <vt:lpstr>Brief/Informal History</vt:lpstr>
      <vt:lpstr>PowerPoint Presentation</vt:lpstr>
      <vt:lpstr>PowerPoint Presentation</vt:lpstr>
      <vt:lpstr>PowerPoint Presentation</vt:lpstr>
      <vt:lpstr>PowerPoint Presentation</vt:lpstr>
      <vt:lpstr>PowerPoint Presentation</vt:lpstr>
      <vt:lpstr>ImageNet Challenge 2012</vt:lpstr>
      <vt:lpstr>PowerPoint Presentation</vt:lpstr>
      <vt:lpstr>What is “Deep” Learning</vt:lpstr>
      <vt:lpstr>Single Hidden-Layer Neural Network</vt:lpstr>
      <vt:lpstr>Single Hidden-Layer Neural Network</vt:lpstr>
      <vt:lpstr>Deep Neural Network</vt:lpstr>
      <vt:lpstr>Example Network Structure [Safe to Skip for the Exam]</vt:lpstr>
      <vt:lpstr>Example Network Structure [Safe to Skip for the Exam]</vt:lpstr>
      <vt:lpstr>Some Techniques in Improving Deep Learning</vt:lpstr>
      <vt:lpstr>Initialization</vt:lpstr>
      <vt:lpstr>Error is Nonconvex in Neural Networks</vt:lpstr>
      <vt:lpstr>Vanishing Gradient Problem</vt:lpstr>
      <vt:lpstr>Vanishing Gradient Problem</vt:lpstr>
      <vt:lpstr>Weight Initialization</vt:lpstr>
      <vt:lpstr>Initialization</vt:lpstr>
      <vt:lpstr>Autoencoder</vt:lpstr>
      <vt:lpstr>Generative Adversarial Nets (GAN)</vt:lpstr>
      <vt:lpstr>A Competition: Generator vs Discriminator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5211</cp:revision>
  <cp:lastPrinted>2020-04-16T16:21:56Z</cp:lastPrinted>
  <dcterms:created xsi:type="dcterms:W3CDTF">2017-08-24T15:35:37Z</dcterms:created>
  <dcterms:modified xsi:type="dcterms:W3CDTF">2022-04-12T20:17:38Z</dcterms:modified>
</cp:coreProperties>
</file>